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notesMasters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ed47562afc849cb" /><Relationship Type="http://schemas.openxmlformats.org/officeDocument/2006/relationships/extended-properties" Target="/docProps/app.xml" Id="Re61b760e7a1f4e93" /><Relationship Type="http://schemas.openxmlformats.org/officeDocument/2006/relationships/officeDocument" Target="/ppt/presentation.xml" Id="Rbd069a26eef447d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8f6a94499d44653"/>
  </p:sldMasterIdLst>
  <p:notesMasterIdLst>
    <p:notesMasterId xmlns:r="http://schemas.openxmlformats.org/officeDocument/2006/relationships" r:id="Rb4f85dec00af4523"/>
  </p:notesMasterIdLst>
  <p:sldIdLst>
    <p:sldId xmlns:r="http://schemas.openxmlformats.org/officeDocument/2006/relationships" id="256" r:id="R4607e57859954d74"/>
    <p:sldId xmlns:r="http://schemas.openxmlformats.org/officeDocument/2006/relationships" id="257" r:id="Rb293c354d8674b48"/>
    <p:sldId xmlns:r="http://schemas.openxmlformats.org/officeDocument/2006/relationships" id="258" r:id="Rbe7309cb271a405d"/>
    <p:sldId xmlns:r="http://schemas.openxmlformats.org/officeDocument/2006/relationships" id="259" r:id="Rcd4140c13a4c48d1"/>
    <p:sldId xmlns:r="http://schemas.openxmlformats.org/officeDocument/2006/relationships" id="260" r:id="Ra5be937fde3441f5"/>
    <p:sldId xmlns:r="http://schemas.openxmlformats.org/officeDocument/2006/relationships" id="261" r:id="R4e597dc7e7d14208"/>
    <p:sldId xmlns:r="http://schemas.openxmlformats.org/officeDocument/2006/relationships" id="262" r:id="Ra351b83f829040a2"/>
    <p:sldId xmlns:r="http://schemas.openxmlformats.org/officeDocument/2006/relationships" id="263" r:id="Rc513a73f432a4ea7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xmlns:a="http://schemas.openxmlformats.org/drawingml/2006/main" n="120" d="100"/>
          <a:sy xmlns:a="http://schemas.openxmlformats.org/drawingml/2006/main" n="120" d="100"/>
        </p:scale>
        <p:origin x="800" y="184"/>
      </p:cViewPr>
      <p:guideLst/>
    </p:cSldViewPr>
  </p:slideViewPr>
  <p:notesTextViewPr>
    <p:cViewPr>
      <p:scale>
        <a:sx xmlns:a="http://schemas.openxmlformats.org/drawingml/2006/main" n="1" d="1"/>
        <a:sy xmlns:a="http://schemas.openxmlformats.org/drawingml/2006/main" n="1" d="1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f6a94499d44653" /><Relationship Type="http://schemas.openxmlformats.org/officeDocument/2006/relationships/theme" Target="/ppt/theme/theme1.xml" Id="R149daa4f2e964be3" /><Relationship Type="http://schemas.openxmlformats.org/officeDocument/2006/relationships/notesMaster" Target="/ppt/notesMasters/notesMaster1.xml" Id="Rb4f85dec00af4523" /><Relationship Type="http://schemas.openxmlformats.org/officeDocument/2006/relationships/presProps" Target="/ppt/presProps.xml" Id="R3ee9924ceac841de" /><Relationship Type="http://schemas.openxmlformats.org/officeDocument/2006/relationships/viewProps" Target="/ppt/viewProps.xml" Id="R8721b83256d14ebe" /><Relationship Type="http://schemas.openxmlformats.org/officeDocument/2006/relationships/tableStyles" Target="/ppt/tableStyles.xml" Id="R3603ab9d56c94cab" /><Relationship Type="http://schemas.openxmlformats.org/officeDocument/2006/relationships/slide" Target="/ppt/slides/slide1.xml" Id="R4607e57859954d74" /><Relationship Type="http://schemas.openxmlformats.org/officeDocument/2006/relationships/slide" Target="/ppt/slides/slide2.xml" Id="Rb293c354d8674b48" /><Relationship Type="http://schemas.openxmlformats.org/officeDocument/2006/relationships/slide" Target="/ppt/slides/slide3.xml" Id="Rbe7309cb271a405d" /><Relationship Type="http://schemas.openxmlformats.org/officeDocument/2006/relationships/slide" Target="/ppt/slides/slide4.xml" Id="Rcd4140c13a4c48d1" /><Relationship Type="http://schemas.openxmlformats.org/officeDocument/2006/relationships/slide" Target="/ppt/slides/slide5.xml" Id="Ra5be937fde3441f5" /><Relationship Type="http://schemas.openxmlformats.org/officeDocument/2006/relationships/slide" Target="/ppt/slides/slide6.xml" Id="R4e597dc7e7d14208" /><Relationship Type="http://schemas.openxmlformats.org/officeDocument/2006/relationships/slide" Target="/ppt/slides/slide7.xml" Id="Ra351b83f829040a2" /><Relationship Type="http://schemas.openxmlformats.org/officeDocument/2006/relationships/slide" Target="/ppt/slides/slide8.xml" Id="Rc513a73f432a4ea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2.xml" Id="R72f3a5b82d3b413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7e1f1231729415b" /><Relationship Type="http://schemas.openxmlformats.org/officeDocument/2006/relationships/notesMaster" Target="/ppt/notesMasters/notesMaster1.xml" Id="Rc599895d53e541c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e1241709b62450e" /><Relationship Type="http://schemas.openxmlformats.org/officeDocument/2006/relationships/notesMaster" Target="/ppt/notesMasters/notesMaster1.xml" Id="R440b806a5bf8430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94c21a6220c4139" /><Relationship Type="http://schemas.openxmlformats.org/officeDocument/2006/relationships/notesMaster" Target="/ppt/notesMasters/notesMaster1.xml" Id="R39a72e401e1f4ed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51a6c55b52348e0" /><Relationship Type="http://schemas.openxmlformats.org/officeDocument/2006/relationships/notesMaster" Target="/ppt/notesMasters/notesMaster1.xml" Id="R6a38ded2122c4c3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0d30ca6bd704d7a" /><Relationship Type="http://schemas.openxmlformats.org/officeDocument/2006/relationships/notesMaster" Target="/ppt/notesMasters/notesMaster1.xml" Id="R3980f33a28f5490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a54b9a8c9b244c2" /><Relationship Type="http://schemas.openxmlformats.org/officeDocument/2006/relationships/notesMaster" Target="/ppt/notesMasters/notesMaster1.xml" Id="R1f50473105cb4a6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98921f9a9934072" /><Relationship Type="http://schemas.openxmlformats.org/officeDocument/2006/relationships/notesMaster" Target="/ppt/notesMasters/notesMaster1.xml" Id="Rd97e0494e3b54ee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b684d119cf840cf" /><Relationship Type="http://schemas.openxmlformats.org/officeDocument/2006/relationships/notesMaster" Target="/ppt/notesMasters/notesMaster1.xml" Id="Re01e2013636d479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87325ddf25e4f6f" /></Relationships>
</file>

<file path=ppt/slideLayouts/slideLayout2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c6897154e4a84071" /><Relationship Type="http://schemas.openxmlformats.org/officeDocument/2006/relationships/slideLayout" Target="/ppt/slideLayouts/slideLayout2.xml" Id="R3285a2cc66b2486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285a2cc66b2486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4fe276ba5d4058" /><Relationship Type="http://schemas.openxmlformats.org/officeDocument/2006/relationships/notesSlide" Target="/ppt/notesSlides/notesSlide1.xml" Id="R04929f30ffd64a1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0def94bb144349" /><Relationship Type="http://schemas.openxmlformats.org/officeDocument/2006/relationships/notesSlide" Target="/ppt/notesSlides/notesSlide2.xml" Id="Rd929ee90f4f2486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601bb422c74bf9" /><Relationship Type="http://schemas.openxmlformats.org/officeDocument/2006/relationships/notesSlide" Target="/ppt/notesSlides/notesSlide3.xml" Id="R4d368349de80433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3fdd1add8e4366" /><Relationship Type="http://schemas.openxmlformats.org/officeDocument/2006/relationships/notesSlide" Target="/ppt/notesSlides/notesSlide4.xml" Id="R2d165b9ce8f044b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7d227562344f38" /><Relationship Type="http://schemas.openxmlformats.org/officeDocument/2006/relationships/notesSlide" Target="/ppt/notesSlides/notesSlide5.xml" Id="R0d6f6b69347d415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020fa143fe4947" /><Relationship Type="http://schemas.openxmlformats.org/officeDocument/2006/relationships/notesSlide" Target="/ppt/notesSlides/notesSlide6.xml" Id="R9f2f69d4269a4d3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cbfab4ac5a4682" /><Relationship Type="http://schemas.openxmlformats.org/officeDocument/2006/relationships/notesSlide" Target="/ppt/notesSlides/notesSlide7.xml" Id="Rc618e64669a4420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956e04d3db452a" /><Relationship Type="http://schemas.openxmlformats.org/officeDocument/2006/relationships/notesSlide" Target="/ppt/notesSlides/notesSlide8.xml" Id="R8a46ede27eb14804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BB370142-617E-4AA0-BF11-21F8984A8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02A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footer-site">
            <a:extLst xmlns:a="http://schemas.openxmlformats.org/drawingml/2006/main">
              <a:ext uri="{FF2B5EF4-FFF2-40B4-BE49-F238E27FC236}">
                <a16:creationId xmlns:a16="http://schemas.microsoft.com/office/drawing/2014/main" id="{D91CE21C-456D-426A-BED4-FE1C8034F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7145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B9B7C3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B9B7C3"/>
                </a:solidFill>
                <a:latin typeface="Aptos"/>
                <a:ea typeface="Aptos"/>
                <a:cs typeface="Aptos"/>
              </a:rPr>
              <a:t>refget.ru</a:t>
            </a:r>
          </a:p>
        </p:txBody>
      </p:sp>
      <p:sp>
        <p:nvSpPr>
          <p:cNvPr id="3" name="footer-page">
            <a:extLst xmlns:a="http://schemas.openxmlformats.org/drawingml/2006/main">
              <a:ext uri="{FF2B5EF4-FFF2-40B4-BE49-F238E27FC236}">
                <a16:creationId xmlns:a16="http://schemas.microsoft.com/office/drawing/2014/main" id="{4B53BFB5-9E9D-4BD9-AD05-89859BD3E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96050"/>
            <a:ext cx="3429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D7FF3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D7FF3E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4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66C34CFB-358F-428C-8019-B030EBDCD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85725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FF3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9CBDB81F-1C84-4CDD-804D-CF627C87D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6250"/>
            <a:ext cx="4095750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E5E3EA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5E3EA"/>
                </a:solidFill>
                <a:latin typeface="Aptos"/>
                <a:ea typeface="Aptos"/>
                <a:cs typeface="Aptos"/>
              </a:rPr>
              <a:t>КОММЕРЧЕСКОЕ ПРЕДЛОЖЕНИЕ</a:t>
            </a:r>
          </a:p>
        </p:txBody>
      </p:sp>
      <p:sp>
        <p:nvSpPr>
          <p:cNvPr id="6" name="claim-title">
            <a:extLst xmlns:a="http://schemas.openxmlformats.org/drawingml/2006/main">
              <a:ext uri="{FF2B5EF4-FFF2-40B4-BE49-F238E27FC236}">
                <a16:creationId xmlns:a16="http://schemas.microsoft.com/office/drawing/2014/main" id="{1FD20B5D-26A1-46AA-806F-4CA48BC6C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0125"/>
            <a:ext cx="7239000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435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Рекомендации становятся</a:t>
            </a:r>
          </a:p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435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управляемым каналом заявок</a:t>
            </a:r>
          </a:p>
        </p:txBody>
      </p:sp>
      <p:sp>
        <p:nvSpPr>
          <p:cNvPr id="7" name="support-note">
            <a:extLst xmlns:a="http://schemas.openxmlformats.org/drawingml/2006/main">
              <a:ext uri="{FF2B5EF4-FFF2-40B4-BE49-F238E27FC236}">
                <a16:creationId xmlns:a16="http://schemas.microsoft.com/office/drawing/2014/main" id="{978AA1CC-05D5-453B-8761-F083BA523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81425"/>
            <a:ext cx="67627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C8C6D0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C8C6D0"/>
                </a:solidFill>
                <a:latin typeface="Arial"/>
                <a:ea typeface="Arial"/>
                <a:cs typeface="Arial"/>
              </a:rPr>
              <a:t>REFGET связывает реферера, клиента и объект — и запускает программу за один рабочий день.</a:t>
            </a:r>
          </a:p>
        </p:txBody>
      </p:sp>
      <p:sp>
        <p:nvSpPr>
          <p:cNvPr id="8" name="route-panel">
            <a:extLst xmlns:a="http://schemas.openxmlformats.org/drawingml/2006/main">
              <a:ext uri="{FF2B5EF4-FFF2-40B4-BE49-F238E27FC236}">
                <a16:creationId xmlns:a16="http://schemas.microsoft.com/office/drawing/2014/main" id="{8B11105B-9D28-4F5D-8467-1E704C674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1000125"/>
            <a:ext cx="3143250" cy="466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3FF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route-label">
            <a:extLst xmlns:a="http://schemas.openxmlformats.org/drawingml/2006/main">
              <a:ext uri="{FF2B5EF4-FFF2-40B4-BE49-F238E27FC236}">
                <a16:creationId xmlns:a16="http://schemas.microsoft.com/office/drawing/2014/main" id="{BCD87AFF-4AFA-4997-8C6D-D53A2EDBA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1333500"/>
            <a:ext cx="209550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7FF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7FF3E"/>
                </a:solidFill>
                <a:latin typeface="Arial"/>
                <a:ea typeface="Arial"/>
                <a:cs typeface="Arial"/>
              </a:rPr>
              <a:t>ОДИН ПУТЬ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E64094-BA1E-45FD-8E18-106B8DF84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1809750"/>
            <a:ext cx="40005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7FF3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7FF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88F0D4-566A-4CC9-875E-B92988046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1790700"/>
            <a:ext cx="190500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Реферер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F6CD5C-F6CD-47BE-8B68-FCE8F63EE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2085975"/>
            <a:ext cx="200025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BC7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CBC7FF"/>
                </a:solidFill>
                <a:latin typeface="Arial"/>
                <a:ea typeface="Arial"/>
                <a:cs typeface="Arial"/>
              </a:rPr>
              <a:t>личная ссылка + QR-код</a:t>
            </a:r>
          </a:p>
        </p:txBody>
      </p:sp>
      <p:sp>
        <p:nvSpPr>
          <p:cNvPr id="13" name="route-rule-0">
            <a:extLst xmlns:a="http://schemas.openxmlformats.org/drawingml/2006/main">
              <a:ext uri="{FF2B5EF4-FFF2-40B4-BE49-F238E27FC236}">
                <a16:creationId xmlns:a16="http://schemas.microsoft.com/office/drawing/2014/main" id="{BCB628C4-0203-4382-837C-88A615700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476500"/>
            <a:ext cx="2362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E64F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7E249A-58E1-4EE6-9591-FC86EC111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714625"/>
            <a:ext cx="40005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7FF3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7FF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761028-A913-4FFB-8D69-DDDAAC982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2695575"/>
            <a:ext cx="190500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Клиент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5D3DB1-B95E-4DE9-92E5-06DDC011A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2990850"/>
            <a:ext cx="200025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BC7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CBC7FF"/>
                </a:solidFill>
                <a:latin typeface="Arial"/>
                <a:ea typeface="Arial"/>
                <a:cs typeface="Arial"/>
              </a:rPr>
              <a:t>форма + выбор объекта</a:t>
            </a:r>
          </a:p>
        </p:txBody>
      </p:sp>
      <p:sp>
        <p:nvSpPr>
          <p:cNvPr id="17" name="route-rule-1">
            <a:extLst xmlns:a="http://schemas.openxmlformats.org/drawingml/2006/main">
              <a:ext uri="{FF2B5EF4-FFF2-40B4-BE49-F238E27FC236}">
                <a16:creationId xmlns:a16="http://schemas.microsoft.com/office/drawing/2014/main" id="{D1D210CD-7052-4BB1-BAE5-6530D8ADB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381375"/>
            <a:ext cx="2362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E64F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03707F-49A5-4B65-850C-505CEE396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619500"/>
            <a:ext cx="40005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7FF3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7FF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910CE0-42D6-4C2A-A23C-A1A098800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3600450"/>
            <a:ext cx="190500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Заявка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94A41B-58E4-472C-9C5F-6A2B60253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3895725"/>
            <a:ext cx="200025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BC7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CBC7FF"/>
                </a:solidFill>
                <a:latin typeface="Arial"/>
                <a:ea typeface="Arial"/>
                <a:cs typeface="Arial"/>
              </a:rPr>
              <a:t>источник зафиксирован</a:t>
            </a:r>
          </a:p>
        </p:txBody>
      </p:sp>
      <p:sp>
        <p:nvSpPr>
          <p:cNvPr id="21" name="route-rule-2">
            <a:extLst xmlns:a="http://schemas.openxmlformats.org/drawingml/2006/main">
              <a:ext uri="{FF2B5EF4-FFF2-40B4-BE49-F238E27FC236}">
                <a16:creationId xmlns:a16="http://schemas.microsoft.com/office/drawing/2014/main" id="{BCF90786-BB2E-4C7B-96E3-7072A1018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286250"/>
            <a:ext cx="2362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E64F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206CBA8-5D49-4C75-B522-2BB12D192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524375"/>
            <a:ext cx="40005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7FF3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7FF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EDFC60-4F49-4F53-AD2A-0782613EF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4505325"/>
            <a:ext cx="190500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Отдел продаж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44FB1D-AE2B-4414-8A33-F28BD1BD8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4800600"/>
            <a:ext cx="200025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BC7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CBC7FF"/>
                </a:solidFill>
                <a:latin typeface="Arial"/>
                <a:ea typeface="Arial"/>
                <a:cs typeface="Arial"/>
              </a:rPr>
              <a:t>Битрикс24 или кабинет</a:t>
            </a:r>
          </a:p>
        </p:txBody>
      </p:sp>
      <p:sp>
        <p:nvSpPr>
          <p:cNvPr id="25" name="hero-callout">
            <a:extLst xmlns:a="http://schemas.openxmlformats.org/drawingml/2006/main">
              <a:ext uri="{FF2B5EF4-FFF2-40B4-BE49-F238E27FC236}">
                <a16:creationId xmlns:a16="http://schemas.microsoft.com/office/drawing/2014/main" id="{FC7CE66A-BD73-4BD9-90DD-F86AAAF81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05375"/>
            <a:ext cx="657225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FF3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6" name="hero-callout-text">
            <a:extLst xmlns:a="http://schemas.openxmlformats.org/drawingml/2006/main">
              <a:ext uri="{FF2B5EF4-FFF2-40B4-BE49-F238E27FC236}">
                <a16:creationId xmlns:a16="http://schemas.microsoft.com/office/drawing/2014/main" id="{C888974C-0443-4057-8A47-3A743BB9D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019675"/>
            <a:ext cx="619125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0202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0202A"/>
                </a:solidFill>
                <a:latin typeface="Arial"/>
                <a:ea typeface="Arial"/>
                <a:cs typeface="Arial"/>
              </a:rPr>
              <a:t>Битрикс24 не обязателен: заявки остаются в личном кабинете REFGET.</a:t>
            </a:r>
          </a:p>
        </p:txBody>
      </p:sp>
    </p:spTree>
    <p:extLst>
      <p:ext uri="{BB962C8B-B14F-4D97-AF65-F5344CB8AC3E}">
        <p14:creationId xmlns:p14="http://schemas.microsoft.com/office/powerpoint/2010/main" val="390504988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1E4D316A-9A36-460F-A052-17DE804CC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6F2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footer-site">
            <a:extLst xmlns:a="http://schemas.openxmlformats.org/drawingml/2006/main">
              <a:ext uri="{FF2B5EF4-FFF2-40B4-BE49-F238E27FC236}">
                <a16:creationId xmlns:a16="http://schemas.microsoft.com/office/drawing/2014/main" id="{F75FB23D-DBDC-431C-BC3D-88368423E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7145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737381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737381"/>
                </a:solidFill>
                <a:latin typeface="Aptos"/>
                <a:ea typeface="Aptos"/>
                <a:cs typeface="Aptos"/>
              </a:rPr>
              <a:t>refget.ru</a:t>
            </a:r>
          </a:p>
        </p:txBody>
      </p:sp>
      <p:sp>
        <p:nvSpPr>
          <p:cNvPr id="3" name="footer-page">
            <a:extLst xmlns:a="http://schemas.openxmlformats.org/drawingml/2006/main">
              <a:ext uri="{FF2B5EF4-FFF2-40B4-BE49-F238E27FC236}">
                <a16:creationId xmlns:a16="http://schemas.microsoft.com/office/drawing/2014/main" id="{F40AFE53-0118-46D2-9418-45A73594D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96050"/>
            <a:ext cx="3429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B3FF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B3FFE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4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439E73A9-C11A-4140-B884-D6F95FF33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85725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FF3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0E882368-C779-4BE8-A1EF-B85DF1F71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6250"/>
            <a:ext cx="4095750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429D9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3429D9"/>
                </a:solidFill>
                <a:latin typeface="Aptos"/>
                <a:ea typeface="Aptos"/>
                <a:cs typeface="Aptos"/>
              </a:rPr>
              <a:t>ПРОБЛЕМА</a:t>
            </a:r>
          </a:p>
        </p:txBody>
      </p:sp>
      <p:sp>
        <p:nvSpPr>
          <p:cNvPr id="6" name="claim-title">
            <a:extLst xmlns:a="http://schemas.openxmlformats.org/drawingml/2006/main">
              <a:ext uri="{FF2B5EF4-FFF2-40B4-BE49-F238E27FC236}">
                <a16:creationId xmlns:a16="http://schemas.microsoft.com/office/drawing/2014/main" id="{F960A416-F953-44F5-9B13-3857877B6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66775"/>
            <a:ext cx="106680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20202A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20202A"/>
                </a:solidFill>
                <a:latin typeface="Georgia"/>
                <a:ea typeface="Georgia"/>
                <a:cs typeface="Georgia"/>
              </a:rPr>
              <a:t>Ручной учёт ломается на стыках</a:t>
            </a:r>
          </a:p>
        </p:txBody>
      </p:sp>
      <p:sp>
        <p:nvSpPr>
          <p:cNvPr id="7" name="support-note">
            <a:extLst xmlns:a="http://schemas.openxmlformats.org/drawingml/2006/main">
              <a:ext uri="{FF2B5EF4-FFF2-40B4-BE49-F238E27FC236}">
                <a16:creationId xmlns:a16="http://schemas.microsoft.com/office/drawing/2014/main" id="{62DDCD7C-4A51-41AE-A414-44A620AF9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1019175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737381"/>
                </a:solidFill>
                <a:latin typeface="Arial"/>
                <a:ea typeface="Arial"/>
                <a:cs typeface="Arial"/>
              </a:rPr>
              <a:t>Когда рекомендация живёт в звонке, объект — в чате, а заявка — в таблице, источник приходится восстанавливать вручную.</a:t>
            </a:r>
          </a:p>
        </p:txBody>
      </p:sp>
      <p:sp>
        <p:nvSpPr>
          <p:cNvPr id="8" name="manual-lane">
            <a:extLst xmlns:a="http://schemas.openxmlformats.org/drawingml/2006/main">
              <a:ext uri="{FF2B5EF4-FFF2-40B4-BE49-F238E27FC236}">
                <a16:creationId xmlns:a16="http://schemas.microsoft.com/office/drawing/2014/main" id="{80AABE47-063C-49E0-9997-753615F77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495300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5E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089EE3-781C-4898-8B86-F1E906FA8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09875"/>
            <a:ext cx="200025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E65C5C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65C5C"/>
                </a:solidFill>
                <a:latin typeface="Arial"/>
                <a:ea typeface="Arial"/>
                <a:cs typeface="Arial"/>
              </a:rPr>
              <a:t>БЕЗ СИСТЕМЫ</a:t>
            </a:r>
          </a:p>
        </p:txBody>
      </p:sp>
      <p:sp>
        <p:nvSpPr>
          <p:cNvPr id="10" name="manual-node-0">
            <a:extLst xmlns:a="http://schemas.openxmlformats.org/drawingml/2006/main">
              <a:ext uri="{FF2B5EF4-FFF2-40B4-BE49-F238E27FC236}">
                <a16:creationId xmlns:a16="http://schemas.microsoft.com/office/drawing/2014/main" id="{9FAF0CC7-91EA-4A27-A0B0-64D87A025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429000"/>
            <a:ext cx="1381125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6F2"/>
          </a:solidFill>
          <a:ln xmlns:a="http://schemas.openxmlformats.org/drawingml/2006/main" w="9525">
            <a:solidFill>
              <a:srgbClr val="E7E5E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8E40A0-4CE8-4D99-8243-3454E2293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524250"/>
            <a:ext cx="1152525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20202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0202A"/>
                </a:solidFill>
                <a:latin typeface="Arial"/>
                <a:ea typeface="Arial"/>
                <a:cs typeface="Arial"/>
              </a:rPr>
              <a:t>Звонок</a:t>
            </a:r>
          </a:p>
        </p:txBody>
      </p:sp>
      <p:sp>
        <p:nvSpPr>
          <p:cNvPr id="12" name="manual-node-1">
            <a:extLst xmlns:a="http://schemas.openxmlformats.org/drawingml/2006/main">
              <a:ext uri="{FF2B5EF4-FFF2-40B4-BE49-F238E27FC236}">
                <a16:creationId xmlns:a16="http://schemas.microsoft.com/office/drawing/2014/main" id="{10A2B185-7C32-4812-B4E8-1C10AF207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4019550"/>
            <a:ext cx="1381125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6F2"/>
          </a:solidFill>
          <a:ln xmlns:a="http://schemas.openxmlformats.org/drawingml/2006/main" w="9525">
            <a:solidFill>
              <a:srgbClr val="E7E5EC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B6C27D-B93C-4151-A40C-23BBBD444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4114800"/>
            <a:ext cx="1152525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20202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0202A"/>
                </a:solidFill>
                <a:latin typeface="Arial"/>
                <a:ea typeface="Arial"/>
                <a:cs typeface="Arial"/>
              </a:rPr>
              <a:t>Переписка</a:t>
            </a:r>
          </a:p>
        </p:txBody>
      </p:sp>
      <p:sp>
        <p:nvSpPr>
          <p:cNvPr id="14" name="manual-node-2">
            <a:extLst xmlns:a="http://schemas.openxmlformats.org/drawingml/2006/main">
              <a:ext uri="{FF2B5EF4-FFF2-40B4-BE49-F238E27FC236}">
                <a16:creationId xmlns:a16="http://schemas.microsoft.com/office/drawing/2014/main" id="{1F388C7F-5117-4448-8A64-C0AD44F03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810125"/>
            <a:ext cx="1381125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6F2"/>
          </a:solidFill>
          <a:ln xmlns:a="http://schemas.openxmlformats.org/drawingml/2006/main" w="9525">
            <a:solidFill>
              <a:srgbClr val="E7E5E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B2ABC3-EA05-46F0-921C-3FC07E685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905375"/>
            <a:ext cx="1152525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20202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0202A"/>
                </a:solidFill>
                <a:latin typeface="Arial"/>
                <a:ea typeface="Arial"/>
                <a:cs typeface="Arial"/>
              </a:rPr>
              <a:t>Таблица</a:t>
            </a:r>
          </a:p>
        </p:txBody>
      </p:sp>
      <p:sp>
        <p:nvSpPr>
          <p:cNvPr id="16" name="manual-node-3">
            <a:extLst xmlns:a="http://schemas.openxmlformats.org/drawingml/2006/main">
              <a:ext uri="{FF2B5EF4-FFF2-40B4-BE49-F238E27FC236}">
                <a16:creationId xmlns:a16="http://schemas.microsoft.com/office/drawing/2014/main" id="{3338FB33-D93E-4323-BDB2-441E75BD3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048250"/>
            <a:ext cx="1381125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DFF"/>
          </a:solidFill>
          <a:ln xmlns:a="http://schemas.openxmlformats.org/drawingml/2006/main" w="9525">
            <a:solidFill>
              <a:srgbClr val="E7E5EC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8E151A-8A37-484E-AB4D-FFD036C80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5143500"/>
            <a:ext cx="1152525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20202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0202A"/>
                </a:solidFill>
                <a:latin typeface="Arial"/>
                <a:ea typeface="Arial"/>
                <a:cs typeface="Arial"/>
              </a:rPr>
              <a:t>Битрикс24</a:t>
            </a:r>
          </a:p>
        </p:txBody>
      </p:sp>
      <p:sp>
        <p:nvSpPr>
          <p:cNvPr id="18" name="broken-1">
            <a:extLst xmlns:a="http://schemas.openxmlformats.org/drawingml/2006/main">
              <a:ext uri="{FF2B5EF4-FFF2-40B4-BE49-F238E27FC236}">
                <a16:creationId xmlns:a16="http://schemas.microsoft.com/office/drawing/2014/main" id="{C1D842C9-721B-4E19-B401-2B511717F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7925" y="3705225"/>
            <a:ext cx="666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5C5C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broken-2">
            <a:extLst xmlns:a="http://schemas.openxmlformats.org/drawingml/2006/main">
              <a:ext uri="{FF2B5EF4-FFF2-40B4-BE49-F238E27FC236}">
                <a16:creationId xmlns:a16="http://schemas.microsoft.com/office/drawing/2014/main" id="{AF3E65E7-11A2-4A70-8993-626AC1578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7925" y="4533900"/>
            <a:ext cx="666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5C5C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85DD83-9139-44B2-9F7F-95E84AC3C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3914775"/>
            <a:ext cx="28575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E65C5C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E65C5C"/>
                </a:solidFill>
                <a:latin typeface="Arial"/>
                <a:ea typeface="Arial"/>
                <a:cs typeface="Arial"/>
              </a:rPr>
              <a:t>?</a:t>
            </a:r>
          </a:p>
        </p:txBody>
      </p:sp>
      <p:sp>
        <p:nvSpPr>
          <p:cNvPr id="21" name="refget-lane">
            <a:extLst xmlns:a="http://schemas.openxmlformats.org/drawingml/2006/main">
              <a:ext uri="{FF2B5EF4-FFF2-40B4-BE49-F238E27FC236}">
                <a16:creationId xmlns:a16="http://schemas.microsoft.com/office/drawing/2014/main" id="{725A9F84-C3E9-4368-A37B-9095AEED2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571750"/>
            <a:ext cx="567690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02A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5C70CD-FBA5-4870-B856-0014C6105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809875"/>
            <a:ext cx="200025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7FF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D7FF3E"/>
                </a:solidFill>
                <a:latin typeface="Arial"/>
                <a:ea typeface="Arial"/>
                <a:cs typeface="Arial"/>
              </a:rPr>
              <a:t>С REFGET</a:t>
            </a:r>
          </a:p>
        </p:txBody>
      </p:sp>
      <p:sp>
        <p:nvSpPr>
          <p:cNvPr id="23" name="continuous-path">
            <a:extLst xmlns:a="http://schemas.openxmlformats.org/drawingml/2006/main">
              <a:ext uri="{FF2B5EF4-FFF2-40B4-BE49-F238E27FC236}">
                <a16:creationId xmlns:a16="http://schemas.microsoft.com/office/drawing/2014/main" id="{9CA7651B-B7CC-40C7-BC60-109E3C39F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219575"/>
            <a:ext cx="40481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656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4" name="trace-0-circle">
            <a:extLst xmlns:a="http://schemas.openxmlformats.org/drawingml/2006/main">
              <a:ext uri="{FF2B5EF4-FFF2-40B4-BE49-F238E27FC236}">
                <a16:creationId xmlns:a16="http://schemas.microsoft.com/office/drawing/2014/main" id="{CB3A2BF2-7E36-411E-947D-EBAB2B9A3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933825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B3FF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5" name="trace-0-text">
            <a:extLst xmlns:a="http://schemas.openxmlformats.org/drawingml/2006/main">
              <a:ext uri="{FF2B5EF4-FFF2-40B4-BE49-F238E27FC236}">
                <a16:creationId xmlns:a16="http://schemas.microsoft.com/office/drawing/2014/main" id="{2A144EC6-D81A-46EA-B1BC-0AD6C455A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943350"/>
            <a:ext cx="571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D07F7EF-319F-41F1-B90B-28261F728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667250"/>
            <a:ext cx="7429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Реферер</a:t>
            </a:r>
          </a:p>
        </p:txBody>
      </p:sp>
      <p:sp>
        <p:nvSpPr>
          <p:cNvPr id="27" name="trace-1-circle">
            <a:extLst xmlns:a="http://schemas.openxmlformats.org/drawingml/2006/main">
              <a:ext uri="{FF2B5EF4-FFF2-40B4-BE49-F238E27FC236}">
                <a16:creationId xmlns:a16="http://schemas.microsoft.com/office/drawing/2014/main" id="{92D4C611-050F-4DD7-9612-4D6DA3BFB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3933825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B3FF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8" name="trace-1-text">
            <a:extLst xmlns:a="http://schemas.openxmlformats.org/drawingml/2006/main">
              <a:ext uri="{FF2B5EF4-FFF2-40B4-BE49-F238E27FC236}">
                <a16:creationId xmlns:a16="http://schemas.microsoft.com/office/drawing/2014/main" id="{F1451E63-17B6-4C5C-B904-71E22D720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3943350"/>
            <a:ext cx="571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A5530FD-35C6-46E0-8B69-A4CB4EBB0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4667250"/>
            <a:ext cx="7429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Объект</a:t>
            </a:r>
          </a:p>
        </p:txBody>
      </p:sp>
      <p:sp>
        <p:nvSpPr>
          <p:cNvPr id="30" name="trace-2-circle">
            <a:extLst xmlns:a="http://schemas.openxmlformats.org/drawingml/2006/main">
              <a:ext uri="{FF2B5EF4-FFF2-40B4-BE49-F238E27FC236}">
                <a16:creationId xmlns:a16="http://schemas.microsoft.com/office/drawing/2014/main" id="{DAEF8758-FEB8-4340-AE7F-8FB3D5398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933825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B3FF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1" name="trace-2-text">
            <a:extLst xmlns:a="http://schemas.openxmlformats.org/drawingml/2006/main">
              <a:ext uri="{FF2B5EF4-FFF2-40B4-BE49-F238E27FC236}">
                <a16:creationId xmlns:a16="http://schemas.microsoft.com/office/drawing/2014/main" id="{76BF6574-2796-4EB7-ADC7-1F8128390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943350"/>
            <a:ext cx="571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F0C28ED-725F-448C-9E22-F768EE91A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7775" y="4667250"/>
            <a:ext cx="7429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Заявка</a:t>
            </a:r>
          </a:p>
        </p:txBody>
      </p:sp>
      <p:sp>
        <p:nvSpPr>
          <p:cNvPr id="33" name="trace-3-circle">
            <a:extLst xmlns:a="http://schemas.openxmlformats.org/drawingml/2006/main">
              <a:ext uri="{FF2B5EF4-FFF2-40B4-BE49-F238E27FC236}">
                <a16:creationId xmlns:a16="http://schemas.microsoft.com/office/drawing/2014/main" id="{F3CF9D9C-C586-4D34-B8E3-7F1448C65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3933825"/>
            <a:ext cx="571500" cy="571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7FF3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4" name="trace-3-text">
            <a:extLst xmlns:a="http://schemas.openxmlformats.org/drawingml/2006/main">
              <a:ext uri="{FF2B5EF4-FFF2-40B4-BE49-F238E27FC236}">
                <a16:creationId xmlns:a16="http://schemas.microsoft.com/office/drawing/2014/main" id="{C7947304-0AAA-436E-8400-2CED1F407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3943350"/>
            <a:ext cx="571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02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20202A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E04F82ED-C50C-4C8A-8EFD-A1DB08A5E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4667250"/>
            <a:ext cx="74295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Источник</a:t>
            </a:r>
          </a:p>
        </p:txBody>
      </p:sp>
      <p:sp>
        <p:nvSpPr>
          <p:cNvPr id="36" name="trace-proof">
            <a:extLst xmlns:a="http://schemas.openxmlformats.org/drawingml/2006/main">
              <a:ext uri="{FF2B5EF4-FFF2-40B4-BE49-F238E27FC236}">
                <a16:creationId xmlns:a16="http://schemas.microsoft.com/office/drawing/2014/main" id="{A8616661-21AB-46CA-A715-21D26DF86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095875"/>
            <a:ext cx="47625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D2D0D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D2D0D9"/>
                </a:solidFill>
                <a:latin typeface="Arial"/>
                <a:ea typeface="Arial"/>
                <a:cs typeface="Arial"/>
              </a:rPr>
              <a:t>Одна запись отвечает на три вопроса: кто привёл, чем заинтересовался клиент и когда пришла заявка.</a:t>
            </a:r>
          </a:p>
        </p:txBody>
      </p:sp>
    </p:spTree>
    <p:extLst>
      <p:ext uri="{BB962C8B-B14F-4D97-AF65-F5344CB8AC3E}">
        <p14:creationId xmlns:p14="http://schemas.microsoft.com/office/powerpoint/2010/main" val="724964725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64EC526D-17FB-4F26-ADEE-19D13CB38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6F2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footer-site">
            <a:extLst xmlns:a="http://schemas.openxmlformats.org/drawingml/2006/main">
              <a:ext uri="{FF2B5EF4-FFF2-40B4-BE49-F238E27FC236}">
                <a16:creationId xmlns:a16="http://schemas.microsoft.com/office/drawing/2014/main" id="{15DE0D12-4A16-40BB-B36C-670A15523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7145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737381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737381"/>
                </a:solidFill>
                <a:latin typeface="Aptos"/>
                <a:ea typeface="Aptos"/>
                <a:cs typeface="Aptos"/>
              </a:rPr>
              <a:t>refget.ru</a:t>
            </a:r>
          </a:p>
        </p:txBody>
      </p:sp>
      <p:sp>
        <p:nvSpPr>
          <p:cNvPr id="3" name="footer-page">
            <a:extLst xmlns:a="http://schemas.openxmlformats.org/drawingml/2006/main">
              <a:ext uri="{FF2B5EF4-FFF2-40B4-BE49-F238E27FC236}">
                <a16:creationId xmlns:a16="http://schemas.microsoft.com/office/drawing/2014/main" id="{CADA1EBB-9D20-4AD3-8ABD-60EA8A18E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96050"/>
            <a:ext cx="3429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B3FF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B3FFE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4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016C374A-16A8-4410-B191-2DB71C3F5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85725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FF3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D19FC58F-42CB-455E-B499-E0C6447C7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6250"/>
            <a:ext cx="4095750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429D9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3429D9"/>
                </a:solidFill>
                <a:latin typeface="Aptos"/>
                <a:ea typeface="Aptos"/>
                <a:cs typeface="Aptos"/>
              </a:rPr>
              <a:t>МЕХАНИКА</a:t>
            </a:r>
          </a:p>
        </p:txBody>
      </p:sp>
      <p:sp>
        <p:nvSpPr>
          <p:cNvPr id="6" name="claim-title">
            <a:extLst xmlns:a="http://schemas.openxmlformats.org/drawingml/2006/main">
              <a:ext uri="{FF2B5EF4-FFF2-40B4-BE49-F238E27FC236}">
                <a16:creationId xmlns:a16="http://schemas.microsoft.com/office/drawing/2014/main" id="{C6E4554C-0F23-4828-8749-036B7081B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66775"/>
            <a:ext cx="1066800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20202A"/>
                </a:solidFill>
                <a:latin typeface="Georgia"/>
                <a:ea typeface="Georgia"/>
                <a:cs typeface="Georgia"/>
              </a:defRPr>
            </a:pPr>
            <a:r>
              <a:rPr sz="3150" b="1">
                <a:solidFill>
                  <a:srgbClr val="20202A"/>
                </a:solidFill>
                <a:latin typeface="Georgia"/>
                <a:ea typeface="Georgia"/>
                <a:cs typeface="Georgia"/>
              </a:rPr>
              <a:t>Одна цепочка связывает реферера, объект и заявку</a:t>
            </a:r>
          </a:p>
        </p:txBody>
      </p:sp>
      <p:sp>
        <p:nvSpPr>
          <p:cNvPr id="7" name="support-note">
            <a:extLst xmlns:a="http://schemas.openxmlformats.org/drawingml/2006/main">
              <a:ext uri="{FF2B5EF4-FFF2-40B4-BE49-F238E27FC236}">
                <a16:creationId xmlns:a16="http://schemas.microsoft.com/office/drawing/2014/main" id="{9D71F1B9-9126-4AE1-96AC-32E52D9BA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24050"/>
            <a:ext cx="85725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737381"/>
                </a:solidFill>
                <a:latin typeface="Arial"/>
                <a:ea typeface="Arial"/>
                <a:cs typeface="Arial"/>
              </a:rPr>
              <a:t>Путь пользователя короткий, а вся атрибуция сохраняется автоматически.</a:t>
            </a:r>
          </a:p>
        </p:txBody>
      </p:sp>
      <p:sp>
        <p:nvSpPr>
          <p:cNvPr id="8" name="workflow-baseline">
            <a:extLst xmlns:a="http://schemas.openxmlformats.org/drawingml/2006/main">
              <a:ext uri="{FF2B5EF4-FFF2-40B4-BE49-F238E27FC236}">
                <a16:creationId xmlns:a16="http://schemas.microsoft.com/office/drawing/2014/main" id="{A4598B27-C661-413B-9982-38D4588C9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86125"/>
            <a:ext cx="9715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5EC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step-1-circle">
            <a:extLst xmlns:a="http://schemas.openxmlformats.org/drawingml/2006/main">
              <a:ext uri="{FF2B5EF4-FFF2-40B4-BE49-F238E27FC236}">
                <a16:creationId xmlns:a16="http://schemas.microsoft.com/office/drawing/2014/main" id="{9645A06D-EB1B-4C19-96DB-DB764FB1E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905125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B3FF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step-1-text">
            <a:extLst xmlns:a="http://schemas.openxmlformats.org/drawingml/2006/main">
              <a:ext uri="{FF2B5EF4-FFF2-40B4-BE49-F238E27FC236}">
                <a16:creationId xmlns:a16="http://schemas.microsoft.com/office/drawing/2014/main" id="{5EBAEFAC-13D2-4A60-8861-8D94EE95D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914650"/>
            <a:ext cx="78105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E217BD-FAE0-4A37-94DA-8A00492F9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333625"/>
            <a:ext cx="95250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4B3FF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3FFE"/>
                </a:solidFill>
                <a:latin typeface="Arial"/>
                <a:ea typeface="Arial"/>
                <a:cs typeface="Arial"/>
              </a:rPr>
              <a:t>РЕГИСТРАЦИЯ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5001B6-D1A9-4825-B392-8A316ED83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000500"/>
            <a:ext cx="1905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02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20202A"/>
                </a:solidFill>
                <a:latin typeface="Arial"/>
                <a:ea typeface="Arial"/>
                <a:cs typeface="Arial"/>
              </a:rPr>
              <a:t>Вступает в программу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C6F53C-AF32-434A-B16B-60EC7D95C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14875"/>
            <a:ext cx="186690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37381"/>
                </a:solidFill>
                <a:latin typeface="Arial"/>
                <a:ea typeface="Arial"/>
                <a:cs typeface="Arial"/>
              </a:rPr>
              <a:t>ФИО, телефон и почта</a:t>
            </a:r>
          </a:p>
        </p:txBody>
      </p:sp>
      <p:sp>
        <p:nvSpPr>
          <p:cNvPr id="14" name="step-2-circle">
            <a:extLst xmlns:a="http://schemas.openxmlformats.org/drawingml/2006/main">
              <a:ext uri="{FF2B5EF4-FFF2-40B4-BE49-F238E27FC236}">
                <a16:creationId xmlns:a16="http://schemas.microsoft.com/office/drawing/2014/main" id="{E2EA5EAC-F2C2-4146-9438-961A69DCD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905125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B3FF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step-2-text">
            <a:extLst xmlns:a="http://schemas.openxmlformats.org/drawingml/2006/main">
              <a:ext uri="{FF2B5EF4-FFF2-40B4-BE49-F238E27FC236}">
                <a16:creationId xmlns:a16="http://schemas.microsoft.com/office/drawing/2014/main" id="{B7C21F72-DCFE-4D50-AA78-4362B9D44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914650"/>
            <a:ext cx="78105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46D0A9-C31F-48CE-956B-8B1DEFC80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333625"/>
            <a:ext cx="95250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4B3FF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3FFE"/>
                </a:solidFill>
                <a:latin typeface="Arial"/>
                <a:ea typeface="Arial"/>
                <a:cs typeface="Arial"/>
              </a:rPr>
              <a:t>ВЫДАЧА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387E40-166A-4B2B-A18E-A386DF9F7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4000500"/>
            <a:ext cx="1905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02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20202A"/>
                </a:solidFill>
                <a:latin typeface="Arial"/>
                <a:ea typeface="Arial"/>
                <a:cs typeface="Arial"/>
              </a:rPr>
              <a:t>Получает личную ссылку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E3E782-0E96-4F16-A192-BFAAA7D94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714875"/>
            <a:ext cx="186690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37381"/>
                </a:solidFill>
                <a:latin typeface="Arial"/>
                <a:ea typeface="Arial"/>
                <a:cs typeface="Arial"/>
              </a:rPr>
              <a:t>QR-код создаётся сразу</a:t>
            </a:r>
          </a:p>
        </p:txBody>
      </p:sp>
      <p:sp>
        <p:nvSpPr>
          <p:cNvPr id="19" name="step-3-circle">
            <a:extLst xmlns:a="http://schemas.openxmlformats.org/drawingml/2006/main">
              <a:ext uri="{FF2B5EF4-FFF2-40B4-BE49-F238E27FC236}">
                <a16:creationId xmlns:a16="http://schemas.microsoft.com/office/drawing/2014/main" id="{9400C081-4F0A-465B-8538-5CB60634A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905125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B3FF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0" name="step-3-text">
            <a:extLst xmlns:a="http://schemas.openxmlformats.org/drawingml/2006/main">
              <a:ext uri="{FF2B5EF4-FFF2-40B4-BE49-F238E27FC236}">
                <a16:creationId xmlns:a16="http://schemas.microsoft.com/office/drawing/2014/main" id="{463D8CEA-1F0E-4A47-A7B6-BD7307469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914650"/>
            <a:ext cx="78105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4F0931-204D-441D-8227-400BA992B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2333625"/>
            <a:ext cx="95250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4B3FF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3FFE"/>
                </a:solidFill>
                <a:latin typeface="Arial"/>
                <a:ea typeface="Arial"/>
                <a:cs typeface="Arial"/>
              </a:rPr>
              <a:t>КОНВЕРСИЯ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3996AF-BAFB-4519-A660-F2C9E556B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4000500"/>
            <a:ext cx="1905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02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20202A"/>
                </a:solidFill>
                <a:latin typeface="Arial"/>
                <a:ea typeface="Arial"/>
                <a:cs typeface="Arial"/>
              </a:rPr>
              <a:t>Знакомый выбирает ЖК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121F34-CB02-4835-A4EE-C3EA67F1E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714875"/>
            <a:ext cx="186690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37381"/>
                </a:solidFill>
                <a:latin typeface="Arial"/>
                <a:ea typeface="Arial"/>
                <a:cs typeface="Arial"/>
              </a:rPr>
              <a:t>Короткая форма заявки</a:t>
            </a:r>
          </a:p>
        </p:txBody>
      </p:sp>
      <p:sp>
        <p:nvSpPr>
          <p:cNvPr id="24" name="step-4-circle">
            <a:extLst xmlns:a="http://schemas.openxmlformats.org/drawingml/2006/main">
              <a:ext uri="{FF2B5EF4-FFF2-40B4-BE49-F238E27FC236}">
                <a16:creationId xmlns:a16="http://schemas.microsoft.com/office/drawing/2014/main" id="{E44F0F12-F95F-422E-B044-3FA3EB147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2905125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7FF3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5" name="step-4-text">
            <a:extLst xmlns:a="http://schemas.openxmlformats.org/drawingml/2006/main">
              <a:ext uri="{FF2B5EF4-FFF2-40B4-BE49-F238E27FC236}">
                <a16:creationId xmlns:a16="http://schemas.microsoft.com/office/drawing/2014/main" id="{173B5CF7-DBE2-4168-B1BC-A89DD57FF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2914650"/>
            <a:ext cx="78105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02A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20202A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5214462-FB7C-440D-A733-671D728F2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333625"/>
            <a:ext cx="95250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4B3FF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3FFE"/>
                </a:solidFill>
                <a:latin typeface="Arial"/>
                <a:ea typeface="Arial"/>
                <a:cs typeface="Arial"/>
              </a:rPr>
              <a:t>КОНТРОЛЬ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7B4A746-2C53-4F6B-AE25-02D797BFC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4000500"/>
            <a:ext cx="1905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02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20202A"/>
                </a:solidFill>
                <a:latin typeface="Arial"/>
                <a:ea typeface="Arial"/>
                <a:cs typeface="Arial"/>
              </a:rPr>
              <a:t>Застройщик видит источник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75326FE-95C4-4FFA-8E2B-A26B2F412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4714875"/>
            <a:ext cx="186690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37381"/>
                </a:solidFill>
                <a:latin typeface="Arial"/>
                <a:ea typeface="Arial"/>
                <a:cs typeface="Arial"/>
              </a:rPr>
              <a:t>Реферер + объект + дата</a:t>
            </a:r>
          </a:p>
        </p:txBody>
      </p:sp>
      <p:sp>
        <p:nvSpPr>
          <p:cNvPr id="29" name="workflow-outcome">
            <a:extLst xmlns:a="http://schemas.openxmlformats.org/drawingml/2006/main">
              <a:ext uri="{FF2B5EF4-FFF2-40B4-BE49-F238E27FC236}">
                <a16:creationId xmlns:a16="http://schemas.microsoft.com/office/drawing/2014/main" id="{E743FB68-D107-4971-8761-04B6AB4C6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5495925"/>
            <a:ext cx="2857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DF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E67D265-7C57-4832-AFC3-9F103A885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5619750"/>
            <a:ext cx="24765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3429D9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3429D9"/>
                </a:solidFill>
                <a:latin typeface="Arial"/>
                <a:ea typeface="Arial"/>
                <a:cs typeface="Arial"/>
              </a:rPr>
              <a:t>Без ручной сверки источников</a:t>
            </a:r>
          </a:p>
        </p:txBody>
      </p:sp>
    </p:spTree>
    <p:extLst>
      <p:ext uri="{BB962C8B-B14F-4D97-AF65-F5344CB8AC3E}">
        <p14:creationId xmlns:p14="http://schemas.microsoft.com/office/powerpoint/2010/main" val="1612234936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5B5F6ED7-AF6C-46C8-B4A4-F9F7D8C48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02A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footer-site">
            <a:extLst xmlns:a="http://schemas.openxmlformats.org/drawingml/2006/main">
              <a:ext uri="{FF2B5EF4-FFF2-40B4-BE49-F238E27FC236}">
                <a16:creationId xmlns:a16="http://schemas.microsoft.com/office/drawing/2014/main" id="{FF0F6527-7D2B-4990-9232-8559FC492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7145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B9B7C3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B9B7C3"/>
                </a:solidFill>
                <a:latin typeface="Aptos"/>
                <a:ea typeface="Aptos"/>
                <a:cs typeface="Aptos"/>
              </a:rPr>
              <a:t>refget.ru</a:t>
            </a:r>
          </a:p>
        </p:txBody>
      </p:sp>
      <p:sp>
        <p:nvSpPr>
          <p:cNvPr id="3" name="footer-page">
            <a:extLst xmlns:a="http://schemas.openxmlformats.org/drawingml/2006/main">
              <a:ext uri="{FF2B5EF4-FFF2-40B4-BE49-F238E27FC236}">
                <a16:creationId xmlns:a16="http://schemas.microsoft.com/office/drawing/2014/main" id="{D92570E8-0DD0-4D33-9279-1102FCDCE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96050"/>
            <a:ext cx="3429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D7FF3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D7FF3E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4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EE03B18D-FFC3-4277-9895-EF121293A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85725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FF3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C65EE7FB-9E5E-4FD1-A3FF-48845CCA2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6250"/>
            <a:ext cx="4095750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E5E3EA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5E3EA"/>
                </a:solidFill>
                <a:latin typeface="Aptos"/>
                <a:ea typeface="Aptos"/>
                <a:cs typeface="Aptos"/>
              </a:rPr>
              <a:t>МАРШРУТ ЗАЯВКИ</a:t>
            </a:r>
          </a:p>
        </p:txBody>
      </p:sp>
      <p:sp>
        <p:nvSpPr>
          <p:cNvPr id="6" name="claim-title">
            <a:extLst xmlns:a="http://schemas.openxmlformats.org/drawingml/2006/main">
              <a:ext uri="{FF2B5EF4-FFF2-40B4-BE49-F238E27FC236}">
                <a16:creationId xmlns:a16="http://schemas.microsoft.com/office/drawing/2014/main" id="{6FFB3E1B-E5F3-4402-B1BD-A5031B14E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66775"/>
            <a:ext cx="10668000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225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Битрикс24 — интеграция, а не обязательное условие</a:t>
            </a:r>
          </a:p>
        </p:txBody>
      </p:sp>
      <p:sp>
        <p:nvSpPr>
          <p:cNvPr id="7" name="support-note">
            <a:extLst xmlns:a="http://schemas.openxmlformats.org/drawingml/2006/main">
              <a:ext uri="{FF2B5EF4-FFF2-40B4-BE49-F238E27FC236}">
                <a16:creationId xmlns:a16="http://schemas.microsoft.com/office/drawing/2014/main" id="{CBC09D6A-153C-4524-9C3E-C1137639A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89535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C8C6D0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C8C6D0"/>
                </a:solidFill>
                <a:latin typeface="Arial"/>
                <a:ea typeface="Arial"/>
                <a:cs typeface="Arial"/>
              </a:rPr>
              <a:t>REFGET сохраняет заявку в сервисе в любом сценарии. Команда выбирает удобный маршрут работы.</a:t>
            </a:r>
          </a:p>
        </p:txBody>
      </p:sp>
      <p:sp>
        <p:nvSpPr>
          <p:cNvPr id="8" name="route-source-circle">
            <a:extLst xmlns:a="http://schemas.openxmlformats.org/drawingml/2006/main">
              <a:ext uri="{FF2B5EF4-FFF2-40B4-BE49-F238E27FC236}">
                <a16:creationId xmlns:a16="http://schemas.microsoft.com/office/drawing/2014/main" id="{8937268E-3D8B-404F-B4F7-0FCA68EEA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1047750" cy="1047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7FF3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route-source-text">
            <a:extLst xmlns:a="http://schemas.openxmlformats.org/drawingml/2006/main">
              <a:ext uri="{FF2B5EF4-FFF2-40B4-BE49-F238E27FC236}">
                <a16:creationId xmlns:a16="http://schemas.microsoft.com/office/drawing/2014/main" id="{79F132F5-E01C-4E99-A4F7-DBD44A558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9900"/>
            <a:ext cx="104775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02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0202A"/>
                </a:solidFill>
                <a:latin typeface="Aptos"/>
                <a:ea typeface="Aptos"/>
                <a:cs typeface="Aptos"/>
              </a:rPr>
              <a:t>ЗАЯВКА</a:t>
            </a:r>
          </a:p>
        </p:txBody>
      </p:sp>
      <p:sp>
        <p:nvSpPr>
          <p:cNvPr id="10" name="route-trunk">
            <a:extLst xmlns:a="http://schemas.openxmlformats.org/drawingml/2006/main">
              <a:ext uri="{FF2B5EF4-FFF2-40B4-BE49-F238E27FC236}">
                <a16:creationId xmlns:a16="http://schemas.microsoft.com/office/drawing/2014/main" id="{FC7BCEEE-2C97-4ADF-846E-AE1C0CC36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505200"/>
            <a:ext cx="1619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5668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route-split">
            <a:extLst xmlns:a="http://schemas.openxmlformats.org/drawingml/2006/main">
              <a:ext uri="{FF2B5EF4-FFF2-40B4-BE49-F238E27FC236}">
                <a16:creationId xmlns:a16="http://schemas.microsoft.com/office/drawing/2014/main" id="{F914177D-7DB2-4B77-9754-8E6E2C65B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71750"/>
            <a:ext cx="114300" cy="1981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3FF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route-top">
            <a:extLst xmlns:a="http://schemas.openxmlformats.org/drawingml/2006/main">
              <a:ext uri="{FF2B5EF4-FFF2-40B4-BE49-F238E27FC236}">
                <a16:creationId xmlns:a16="http://schemas.microsoft.com/office/drawing/2014/main" id="{0E8B0C25-8C92-4899-8DB2-05A31DF17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857500"/>
            <a:ext cx="1143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3FF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3" name="route-bottom">
            <a:extLst xmlns:a="http://schemas.openxmlformats.org/drawingml/2006/main">
              <a:ext uri="{FF2B5EF4-FFF2-40B4-BE49-F238E27FC236}">
                <a16:creationId xmlns:a16="http://schemas.microsoft.com/office/drawing/2014/main" id="{47BE73F6-C5D1-4EBA-B75C-78291AAF6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248150"/>
            <a:ext cx="1143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3FF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4" name="bitrix-route">
            <a:extLst xmlns:a="http://schemas.openxmlformats.org/drawingml/2006/main">
              <a:ext uri="{FF2B5EF4-FFF2-40B4-BE49-F238E27FC236}">
                <a16:creationId xmlns:a16="http://schemas.microsoft.com/office/drawing/2014/main" id="{98F82364-DF6A-4357-908E-20B0E2102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333625"/>
            <a:ext cx="628650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3FF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6841A7-4687-4DF3-ADC5-B6353B0B0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486025"/>
            <a:ext cx="342900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7FF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7FF3E"/>
                </a:solidFill>
                <a:latin typeface="Arial"/>
                <a:ea typeface="Arial"/>
                <a:cs typeface="Arial"/>
              </a:rPr>
              <a:t>ЕСЛИ БИТРИКС24 ПОДКЛЮЧЁН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E458F9-3C6F-43C9-807C-E5DEE595B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809875"/>
            <a:ext cx="333375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Лид создаётся автоматически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147569-A3A8-4335-902C-20159AA02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38450"/>
            <a:ext cx="2095500" cy="42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D8D5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D8D5FF"/>
                </a:solidFill>
                <a:latin typeface="Arial"/>
                <a:ea typeface="Arial"/>
                <a:cs typeface="Arial"/>
              </a:rPr>
              <a:t>Клиент • реферер • объект • ссылка</a:t>
            </a:r>
          </a:p>
        </p:txBody>
      </p:sp>
      <p:sp>
        <p:nvSpPr>
          <p:cNvPr id="18" name="cabinet-route">
            <a:extLst xmlns:a="http://schemas.openxmlformats.org/drawingml/2006/main">
              <a:ext uri="{FF2B5EF4-FFF2-40B4-BE49-F238E27FC236}">
                <a16:creationId xmlns:a16="http://schemas.microsoft.com/office/drawing/2014/main" id="{1B46C335-1749-4434-A6E1-61FCCF675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781425"/>
            <a:ext cx="6286500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33D"/>
          </a:solidFill>
          <a:ln xmlns:a="http://schemas.openxmlformats.org/drawingml/2006/main" w="9525">
            <a:solidFill>
              <a:srgbClr val="5B5867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B9D160-A960-4643-84B4-C2B7BE720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3952875"/>
            <a:ext cx="371475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7FF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D7FF3E"/>
                </a:solidFill>
                <a:latin typeface="Arial"/>
                <a:ea typeface="Arial"/>
                <a:cs typeface="Arial"/>
              </a:rPr>
              <a:t>ЕСЛИ БИТРИКС24 НЕ ИСПОЛЬЗУЕТСЯ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94790E-DC4B-44F8-A50E-B584A79FB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4257675"/>
            <a:ext cx="5286375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Заявка отслеживается в кабинете REFGET</a:t>
            </a:r>
          </a:p>
        </p:txBody>
      </p:sp>
      <p:sp>
        <p:nvSpPr>
          <p:cNvPr id="21" name="route-support">
            <a:extLst xmlns:a="http://schemas.openxmlformats.org/drawingml/2006/main">
              <a:ext uri="{FF2B5EF4-FFF2-40B4-BE49-F238E27FC236}">
                <a16:creationId xmlns:a16="http://schemas.microsoft.com/office/drawing/2014/main" id="{EE9501B0-415B-4682-9D1A-F0E891C21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5219700"/>
            <a:ext cx="62865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C8C6D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8C6D0"/>
                </a:solidFill>
                <a:latin typeface="Arial"/>
                <a:ea typeface="Arial"/>
                <a:cs typeface="Arial"/>
              </a:rPr>
              <a:t>Имена, телефоны, объекты и авторы рекомендаций остаются доступны отделу продаж.</a:t>
            </a:r>
          </a:p>
        </p:txBody>
      </p:sp>
    </p:spTree>
    <p:extLst>
      <p:ext uri="{BB962C8B-B14F-4D97-AF65-F5344CB8AC3E}">
        <p14:creationId xmlns:p14="http://schemas.microsoft.com/office/powerpoint/2010/main" val="1732435288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C1E0BF27-8834-4160-9800-53ADC9B41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6F2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footer-site">
            <a:extLst xmlns:a="http://schemas.openxmlformats.org/drawingml/2006/main">
              <a:ext uri="{FF2B5EF4-FFF2-40B4-BE49-F238E27FC236}">
                <a16:creationId xmlns:a16="http://schemas.microsoft.com/office/drawing/2014/main" id="{EE05D146-872C-4D20-8FE3-035879DAD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7145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737381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737381"/>
                </a:solidFill>
                <a:latin typeface="Aptos"/>
                <a:ea typeface="Aptos"/>
                <a:cs typeface="Aptos"/>
              </a:rPr>
              <a:t>refget.ru</a:t>
            </a:r>
          </a:p>
        </p:txBody>
      </p:sp>
      <p:sp>
        <p:nvSpPr>
          <p:cNvPr id="3" name="footer-page">
            <a:extLst xmlns:a="http://schemas.openxmlformats.org/drawingml/2006/main">
              <a:ext uri="{FF2B5EF4-FFF2-40B4-BE49-F238E27FC236}">
                <a16:creationId xmlns:a16="http://schemas.microsoft.com/office/drawing/2014/main" id="{4269428A-6889-4324-9A8F-C8698B78C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96050"/>
            <a:ext cx="3429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B3FF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B3FFE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4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EEE1A886-5872-4072-8509-E60D8D222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85725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FF3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6E80C25B-534F-48EB-B3BE-6F84E9B6A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6250"/>
            <a:ext cx="4095750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429D9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3429D9"/>
                </a:solidFill>
                <a:latin typeface="Aptos"/>
                <a:ea typeface="Aptos"/>
                <a:cs typeface="Aptos"/>
              </a:rPr>
              <a:t>КАБИНЕТ ЗАСТРОЙЩИКА</a:t>
            </a:r>
          </a:p>
        </p:txBody>
      </p:sp>
      <p:sp>
        <p:nvSpPr>
          <p:cNvPr id="6" name="claim-title">
            <a:extLst xmlns:a="http://schemas.openxmlformats.org/drawingml/2006/main">
              <a:ext uri="{FF2B5EF4-FFF2-40B4-BE49-F238E27FC236}">
                <a16:creationId xmlns:a16="http://schemas.microsoft.com/office/drawing/2014/main" id="{DC9952FE-4EAF-4F03-BAB1-5773555E7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66775"/>
            <a:ext cx="106680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20202A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20202A"/>
                </a:solidFill>
                <a:latin typeface="Georgia"/>
                <a:ea typeface="Georgia"/>
                <a:cs typeface="Georgia"/>
              </a:rPr>
              <a:t>Весь операционный контур — на одном экране</a:t>
            </a:r>
          </a:p>
        </p:txBody>
      </p:sp>
      <p:sp>
        <p:nvSpPr>
          <p:cNvPr id="7" name="support-note">
            <a:extLst xmlns:a="http://schemas.openxmlformats.org/drawingml/2006/main">
              <a:ext uri="{FF2B5EF4-FFF2-40B4-BE49-F238E27FC236}">
                <a16:creationId xmlns:a16="http://schemas.microsoft.com/office/drawing/2014/main" id="{646D8E9B-FD81-4709-9624-3AED61EAA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82867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737381"/>
                </a:solidFill>
                <a:latin typeface="Arial"/>
                <a:ea typeface="Arial"/>
                <a:cs typeface="Arial"/>
              </a:rPr>
              <a:t>Рефереры, заявки, объекты и состояние доставки доступны команде без отдельных таблиц.</a:t>
            </a:r>
          </a:p>
        </p:txBody>
      </p:sp>
      <p:sp>
        <p:nvSpPr>
          <p:cNvPr id="8" name="dashboard-frame">
            <a:extLst xmlns:a="http://schemas.openxmlformats.org/drawingml/2006/main">
              <a:ext uri="{FF2B5EF4-FFF2-40B4-BE49-F238E27FC236}">
                <a16:creationId xmlns:a16="http://schemas.microsoft.com/office/drawing/2014/main" id="{28997FBE-68E1-4307-9427-5C146972B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28875"/>
            <a:ext cx="8096250" cy="3381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7E5EC"/>
            </a:solidFill>
            <a:prstDash val="solid"/>
          </a:ln>
        </p:spPr>
      </p:sp>
      <p:sp>
        <p:nvSpPr>
          <p:cNvPr id="9" name="dashboard-bar">
            <a:extLst xmlns:a="http://schemas.openxmlformats.org/drawingml/2006/main">
              <a:ext uri="{FF2B5EF4-FFF2-40B4-BE49-F238E27FC236}">
                <a16:creationId xmlns:a16="http://schemas.microsoft.com/office/drawing/2014/main" id="{D76AE06B-FD3C-46E9-A691-197D6C92F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28875"/>
            <a:ext cx="80962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02A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03CBD3-1132-4CA2-8698-625B05D07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514600"/>
            <a:ext cx="285750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REFGET  /  ЗАЯВКИ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8D0598-926B-442E-B524-647DEA7AC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038475"/>
            <a:ext cx="209550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737381"/>
                </a:solidFill>
                <a:latin typeface="Arial"/>
                <a:ea typeface="Arial"/>
                <a:cs typeface="Arial"/>
              </a:rPr>
              <a:t>Клиент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D61ECD-095D-4A04-A988-8BDB71943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3038475"/>
            <a:ext cx="142875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737381"/>
                </a:solidFill>
                <a:latin typeface="Arial"/>
                <a:ea typeface="Arial"/>
                <a:cs typeface="Arial"/>
              </a:rPr>
              <a:t>Объект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42F47E-E45F-4B68-A745-346B028EE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038475"/>
            <a:ext cx="142875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737381"/>
                </a:solidFill>
                <a:latin typeface="Arial"/>
                <a:ea typeface="Arial"/>
                <a:cs typeface="Arial"/>
              </a:rPr>
              <a:t>Реферер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507D4D-160B-4B85-9F8F-00BD7665C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038475"/>
            <a:ext cx="142875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737381"/>
                </a:solidFill>
                <a:latin typeface="Arial"/>
                <a:ea typeface="Arial"/>
                <a:cs typeface="Arial"/>
              </a:rPr>
              <a:t>Дата</a:t>
            </a:r>
          </a:p>
        </p:txBody>
      </p:sp>
      <p:sp>
        <p:nvSpPr>
          <p:cNvPr id="15" name="row-rule-0">
            <a:extLst xmlns:a="http://schemas.openxmlformats.org/drawingml/2006/main">
              <a:ext uri="{FF2B5EF4-FFF2-40B4-BE49-F238E27FC236}">
                <a16:creationId xmlns:a16="http://schemas.microsoft.com/office/drawing/2014/main" id="{DC35DF14-0D19-4773-9CDA-6607776D7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314700"/>
            <a:ext cx="7543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5EC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E1F990-3419-4561-B97E-A4B338A3C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29000"/>
            <a:ext cx="20955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0202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0202A"/>
                </a:solidFill>
                <a:latin typeface="Arial"/>
                <a:ea typeface="Arial"/>
                <a:cs typeface="Arial"/>
              </a:rPr>
              <a:t>Алексей Смирнов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B0A565-8E5C-4577-9457-B6E963D98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3429000"/>
            <a:ext cx="147637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37381"/>
                </a:solidFill>
                <a:latin typeface="Arial"/>
                <a:ea typeface="Arial"/>
                <a:cs typeface="Arial"/>
              </a:rPr>
              <a:t>ЖК «Пример»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9F5A74-996F-4012-B15A-E7E0C14F8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3429000"/>
            <a:ext cx="147637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37381"/>
                </a:solidFill>
                <a:latin typeface="Arial"/>
                <a:ea typeface="Arial"/>
                <a:cs typeface="Arial"/>
              </a:rPr>
              <a:t>Анна К.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FFB82E-FD7D-4586-BD71-754203E94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429000"/>
            <a:ext cx="147637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37381"/>
                </a:solidFill>
                <a:latin typeface="Arial"/>
                <a:ea typeface="Arial"/>
                <a:cs typeface="Arial"/>
              </a:rPr>
              <a:t>сегодня</a:t>
            </a:r>
          </a:p>
        </p:txBody>
      </p:sp>
      <p:sp>
        <p:nvSpPr>
          <p:cNvPr id="20" name="row-rule-1">
            <a:extLst xmlns:a="http://schemas.openxmlformats.org/drawingml/2006/main">
              <a:ext uri="{FF2B5EF4-FFF2-40B4-BE49-F238E27FC236}">
                <a16:creationId xmlns:a16="http://schemas.microsoft.com/office/drawing/2014/main" id="{507D851F-4F43-4333-9475-2B76EE8DD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981450"/>
            <a:ext cx="7543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5EC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D8DD23-B21F-4467-A899-21E316F98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095750"/>
            <a:ext cx="20955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0202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0202A"/>
                </a:solidFill>
                <a:latin typeface="Arial"/>
                <a:ea typeface="Arial"/>
                <a:cs typeface="Arial"/>
              </a:rPr>
              <a:t>Мария Орлова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7C9E44-A8F1-4938-B75B-74991F9AA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4095750"/>
            <a:ext cx="147637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37381"/>
                </a:solidFill>
                <a:latin typeface="Arial"/>
                <a:ea typeface="Arial"/>
                <a:cs typeface="Arial"/>
              </a:rPr>
              <a:t>ЖК «Высота»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225BFE-7720-4F85-AE9B-4DC171BFE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4095750"/>
            <a:ext cx="147637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37381"/>
                </a:solidFill>
                <a:latin typeface="Arial"/>
                <a:ea typeface="Arial"/>
                <a:cs typeface="Arial"/>
              </a:rPr>
              <a:t>Илья В.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20EDEA1-E1BB-41C0-B5A3-248BFF718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095750"/>
            <a:ext cx="147637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37381"/>
                </a:solidFill>
                <a:latin typeface="Arial"/>
                <a:ea typeface="Arial"/>
                <a:cs typeface="Arial"/>
              </a:rPr>
              <a:t>вчера</a:t>
            </a:r>
          </a:p>
        </p:txBody>
      </p:sp>
      <p:sp>
        <p:nvSpPr>
          <p:cNvPr id="25" name="row-rule-2">
            <a:extLst xmlns:a="http://schemas.openxmlformats.org/drawingml/2006/main">
              <a:ext uri="{FF2B5EF4-FFF2-40B4-BE49-F238E27FC236}">
                <a16:creationId xmlns:a16="http://schemas.microsoft.com/office/drawing/2014/main" id="{0889F2BA-B432-4161-8D44-17B35CE50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648200"/>
            <a:ext cx="7543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5EC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1C6F043-B209-4671-972E-6209C6C43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762500"/>
            <a:ext cx="20955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0202A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0202A"/>
                </a:solidFill>
                <a:latin typeface="Arial"/>
                <a:ea typeface="Arial"/>
                <a:cs typeface="Arial"/>
              </a:rPr>
              <a:t>Олег Крылов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75A219A-8459-4D92-A6D8-0E921C53B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4762500"/>
            <a:ext cx="147637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37381"/>
                </a:solidFill>
                <a:latin typeface="Arial"/>
                <a:ea typeface="Arial"/>
                <a:cs typeface="Arial"/>
              </a:rPr>
              <a:t>ЖК «Парк»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62CD5C1-3A64-4627-B1F7-4BD3EE8EE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25" y="4762500"/>
            <a:ext cx="147637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37381"/>
                </a:solidFill>
                <a:latin typeface="Arial"/>
                <a:ea typeface="Arial"/>
                <a:cs typeface="Arial"/>
              </a:rPr>
              <a:t>Светлана Р.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96EBA87-8A44-441A-AE2C-775753DFA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762500"/>
            <a:ext cx="147637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37381"/>
                </a:solidFill>
                <a:latin typeface="Arial"/>
                <a:ea typeface="Arial"/>
                <a:cs typeface="Arial"/>
              </a:rPr>
              <a:t>24.09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3AE281D-7D04-4DF4-8DBB-5FE5A8D72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410200"/>
            <a:ext cx="190500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4B3FF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4B3FFE"/>
                </a:solidFill>
                <a:latin typeface="Arial"/>
                <a:ea typeface="Arial"/>
                <a:cs typeface="Arial"/>
              </a:rPr>
              <a:t>Поиск и фильтры</a:t>
            </a:r>
          </a:p>
        </p:txBody>
      </p:sp>
      <p:sp>
        <p:nvSpPr>
          <p:cNvPr id="31" name="metric-0">
            <a:extLst xmlns:a="http://schemas.openxmlformats.org/drawingml/2006/main">
              <a:ext uri="{FF2B5EF4-FFF2-40B4-BE49-F238E27FC236}">
                <a16:creationId xmlns:a16="http://schemas.microsoft.com/office/drawing/2014/main" id="{F4C0C77D-5167-4F2D-8F8C-DE4944698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428875"/>
            <a:ext cx="2486025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3FF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1E305AC-830D-4707-93CC-A7BE50C10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600325"/>
            <a:ext cx="20002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Рефереры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34E3F6A-CCE8-40A7-8484-D88BCA0D7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952750"/>
            <a:ext cx="2000250" cy="200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9C7D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C9C7D0"/>
                </a:solidFill>
                <a:latin typeface="Arial"/>
                <a:ea typeface="Arial"/>
                <a:cs typeface="Arial"/>
              </a:rPr>
              <a:t>все участники</a:t>
            </a:r>
          </a:p>
        </p:txBody>
      </p:sp>
      <p:sp>
        <p:nvSpPr>
          <p:cNvPr id="34" name="metric-1">
            <a:extLst xmlns:a="http://schemas.openxmlformats.org/drawingml/2006/main">
              <a:ext uri="{FF2B5EF4-FFF2-40B4-BE49-F238E27FC236}">
                <a16:creationId xmlns:a16="http://schemas.microsoft.com/office/drawing/2014/main" id="{3BAB5BBF-0A23-4CBD-8EA9-CE5AB9AD2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3552825"/>
            <a:ext cx="2486025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FF3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B1CAE8C-0E18-4C32-801D-77A8DB680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724275"/>
            <a:ext cx="20002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02A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0202A"/>
                </a:solidFill>
                <a:latin typeface="Arial"/>
                <a:ea typeface="Arial"/>
                <a:cs typeface="Arial"/>
              </a:rPr>
              <a:t>Заявки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34B2A2A-187D-41E8-8068-E7E33355E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076700"/>
            <a:ext cx="2000250" cy="200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3C3B3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3C3B36"/>
                </a:solidFill>
                <a:latin typeface="Arial"/>
                <a:ea typeface="Arial"/>
                <a:cs typeface="Arial"/>
              </a:rPr>
              <a:t>общий поток</a:t>
            </a:r>
          </a:p>
        </p:txBody>
      </p:sp>
      <p:sp>
        <p:nvSpPr>
          <p:cNvPr id="37" name="metric-2">
            <a:extLst xmlns:a="http://schemas.openxmlformats.org/drawingml/2006/main">
              <a:ext uri="{FF2B5EF4-FFF2-40B4-BE49-F238E27FC236}">
                <a16:creationId xmlns:a16="http://schemas.microsoft.com/office/drawing/2014/main" id="{7436140E-15B1-4D65-A85A-306FCFBB1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4676775"/>
            <a:ext cx="2486025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02A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E22D4F33-4E62-4232-8F1C-8B346F752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848225"/>
            <a:ext cx="20002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Объекты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C441BB1-3093-4752-8623-ECF734CD2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5200650"/>
            <a:ext cx="2000250" cy="200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9C7D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C9C7D0"/>
                </a:solidFill>
                <a:latin typeface="Arial"/>
                <a:ea typeface="Arial"/>
                <a:cs typeface="Arial"/>
              </a:rPr>
              <a:t>актуальный список</a:t>
            </a:r>
          </a:p>
        </p:txBody>
      </p:sp>
      <p:sp>
        <p:nvSpPr>
          <p:cNvPr id="40" name="metric-note">
            <a:extLst xmlns:a="http://schemas.openxmlformats.org/drawingml/2006/main">
              <a:ext uri="{FF2B5EF4-FFF2-40B4-BE49-F238E27FC236}">
                <a16:creationId xmlns:a16="http://schemas.microsoft.com/office/drawing/2014/main" id="{ED0DAA15-1929-4709-8536-F226AA30E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5838825"/>
            <a:ext cx="248602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EDF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48194B1-DC58-49BF-9F0F-E7B74AB99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5895975"/>
            <a:ext cx="219075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3429D9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3429D9"/>
                </a:solidFill>
                <a:latin typeface="Arial"/>
                <a:ea typeface="Arial"/>
                <a:cs typeface="Arial"/>
              </a:rPr>
              <a:t>данные обновляются в сервисе</a:t>
            </a:r>
          </a:p>
        </p:txBody>
      </p:sp>
    </p:spTree>
    <p:extLst>
      <p:ext uri="{BB962C8B-B14F-4D97-AF65-F5344CB8AC3E}">
        <p14:creationId xmlns:p14="http://schemas.microsoft.com/office/powerpoint/2010/main" val="517600306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EB532ACF-5A93-463D-BFC6-23712BB87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6F2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footer-site">
            <a:extLst xmlns:a="http://schemas.openxmlformats.org/drawingml/2006/main">
              <a:ext uri="{FF2B5EF4-FFF2-40B4-BE49-F238E27FC236}">
                <a16:creationId xmlns:a16="http://schemas.microsoft.com/office/drawing/2014/main" id="{FC64E9B1-513E-4B36-B880-164CF0686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7145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737381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737381"/>
                </a:solidFill>
                <a:latin typeface="Aptos"/>
                <a:ea typeface="Aptos"/>
                <a:cs typeface="Aptos"/>
              </a:rPr>
              <a:t>refget.ru</a:t>
            </a:r>
          </a:p>
        </p:txBody>
      </p:sp>
      <p:sp>
        <p:nvSpPr>
          <p:cNvPr id="3" name="footer-page">
            <a:extLst xmlns:a="http://schemas.openxmlformats.org/drawingml/2006/main">
              <a:ext uri="{FF2B5EF4-FFF2-40B4-BE49-F238E27FC236}">
                <a16:creationId xmlns:a16="http://schemas.microsoft.com/office/drawing/2014/main" id="{A7C62B3E-8F3A-42F9-8AC1-1EF25AAA9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96050"/>
            <a:ext cx="3429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B3FF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B3FFE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4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304D2DCC-35E5-47F5-9338-2CC6B01A7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85725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FF3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7302D4EF-B74C-4581-93EB-359AA7350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6250"/>
            <a:ext cx="4095750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429D9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3429D9"/>
                </a:solidFill>
                <a:latin typeface="Aptos"/>
                <a:ea typeface="Aptos"/>
                <a:cs typeface="Aptos"/>
              </a:rPr>
              <a:t>ЦЕННОСТЬ</a:t>
            </a:r>
          </a:p>
        </p:txBody>
      </p:sp>
      <p:sp>
        <p:nvSpPr>
          <p:cNvPr id="6" name="claim-title">
            <a:extLst xmlns:a="http://schemas.openxmlformats.org/drawingml/2006/main">
              <a:ext uri="{FF2B5EF4-FFF2-40B4-BE49-F238E27FC236}">
                <a16:creationId xmlns:a16="http://schemas.microsoft.com/office/drawing/2014/main" id="{197A690C-D7F4-4D87-8D45-A35AA3455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66775"/>
            <a:ext cx="10668000" cy="1028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20202A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20202A"/>
                </a:solidFill>
                <a:latin typeface="Georgia"/>
                <a:ea typeface="Georgia"/>
                <a:cs typeface="Georgia"/>
              </a:rPr>
              <a:t>Каждая возможность убирает конкретную потерю</a:t>
            </a:r>
          </a:p>
        </p:txBody>
      </p:sp>
      <p:sp>
        <p:nvSpPr>
          <p:cNvPr id="7" name="support-note">
            <a:extLst xmlns:a="http://schemas.openxmlformats.org/drawingml/2006/main">
              <a:ext uri="{FF2B5EF4-FFF2-40B4-BE49-F238E27FC236}">
                <a16:creationId xmlns:a16="http://schemas.microsoft.com/office/drawing/2014/main" id="{60B62F47-3D52-4E83-9468-B03F6CABF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9525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737381"/>
                </a:solidFill>
                <a:latin typeface="Arial"/>
                <a:ea typeface="Arial"/>
                <a:cs typeface="Arial"/>
              </a:rPr>
              <a:t>Сервис не добавляет ещё один процесс — он заменяет ручные разрывы единой логикой программы.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E28481-BB87-4757-9FFF-C32B185A4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28875"/>
            <a:ext cx="276225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4B3FF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4B3FFE"/>
                </a:solidFill>
                <a:latin typeface="Arial"/>
                <a:ea typeface="Arial"/>
                <a:cs typeface="Arial"/>
              </a:rPr>
              <a:t>ВОЗМОЖНОСТЬ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C88150-2DB3-49B0-ACE3-401FDAEA7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428875"/>
            <a:ext cx="571500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4B3FF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4B3FFE"/>
                </a:solidFill>
                <a:latin typeface="Arial"/>
                <a:ea typeface="Arial"/>
                <a:cs typeface="Arial"/>
              </a:rPr>
              <a:t>ЧТО МЕНЯЕТСЯ В РАБОТЕ</a:t>
            </a:r>
          </a:p>
        </p:txBody>
      </p:sp>
      <p:sp>
        <p:nvSpPr>
          <p:cNvPr id="10" name="bridge-rule-0">
            <a:extLst xmlns:a="http://schemas.openxmlformats.org/drawingml/2006/main">
              <a:ext uri="{FF2B5EF4-FFF2-40B4-BE49-F238E27FC236}">
                <a16:creationId xmlns:a16="http://schemas.microsoft.com/office/drawing/2014/main" id="{4198D3F0-FCE7-4D08-95B1-D66BA253C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43200"/>
            <a:ext cx="10668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5EC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FD8C68-C88D-4F1F-91C3-201BC69E0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57500"/>
            <a:ext cx="40005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B3FF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B3FF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BE26EC-0F25-416D-AC74-2EDF19607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2857500"/>
            <a:ext cx="31432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0202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0202A"/>
                </a:solidFill>
                <a:latin typeface="Arial"/>
                <a:ea typeface="Arial"/>
                <a:cs typeface="Arial"/>
              </a:rPr>
              <a:t>Персональная ссылка и QR-код</a:t>
            </a:r>
          </a:p>
        </p:txBody>
      </p:sp>
      <p:sp>
        <p:nvSpPr>
          <p:cNvPr id="13" name="bridge-dot-0">
            <a:extLst xmlns:a="http://schemas.openxmlformats.org/drawingml/2006/main">
              <a:ext uri="{FF2B5EF4-FFF2-40B4-BE49-F238E27FC236}">
                <a16:creationId xmlns:a16="http://schemas.microsoft.com/office/drawing/2014/main" id="{56B73CE3-D5AF-4467-87BB-CF62608D9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9718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B3FF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4154F0-FFF9-4835-BB50-99EF059F7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2857500"/>
            <a:ext cx="62865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37381"/>
                </a:solidFill>
                <a:latin typeface="Arial"/>
                <a:ea typeface="Arial"/>
                <a:cs typeface="Arial"/>
              </a:rPr>
              <a:t>Источник рекомендации фиксируется автоматически</a:t>
            </a:r>
          </a:p>
        </p:txBody>
      </p:sp>
      <p:sp>
        <p:nvSpPr>
          <p:cNvPr id="15" name="bridge-rule-1">
            <a:extLst xmlns:a="http://schemas.openxmlformats.org/drawingml/2006/main">
              <a:ext uri="{FF2B5EF4-FFF2-40B4-BE49-F238E27FC236}">
                <a16:creationId xmlns:a16="http://schemas.microsoft.com/office/drawing/2014/main" id="{FD613AB0-0C04-4D70-876F-A7446AC7B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362325"/>
            <a:ext cx="10668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5EC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4A0737-EA1D-41B7-AA67-1A0542EAB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76625"/>
            <a:ext cx="40005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B3FF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B3FF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E384BB-5EFE-4C07-AA7C-1A9D76D78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3476625"/>
            <a:ext cx="31432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0202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0202A"/>
                </a:solidFill>
                <a:latin typeface="Arial"/>
                <a:ea typeface="Arial"/>
                <a:cs typeface="Arial"/>
              </a:rPr>
              <a:t>Объекты из фида Яндекс.Недвижимости</a:t>
            </a:r>
          </a:p>
        </p:txBody>
      </p:sp>
      <p:sp>
        <p:nvSpPr>
          <p:cNvPr id="18" name="bridge-dot-1">
            <a:extLst xmlns:a="http://schemas.openxmlformats.org/drawingml/2006/main">
              <a:ext uri="{FF2B5EF4-FFF2-40B4-BE49-F238E27FC236}">
                <a16:creationId xmlns:a16="http://schemas.microsoft.com/office/drawing/2014/main" id="{BEC2E5C7-0875-446E-806E-915315E0D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5909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B3FF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281353-7E7C-4E1C-8F99-0E340F654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476625"/>
            <a:ext cx="62865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37381"/>
                </a:solidFill>
                <a:latin typeface="Arial"/>
                <a:ea typeface="Arial"/>
                <a:cs typeface="Arial"/>
              </a:rPr>
              <a:t>Клиент выбирает из актуального списка ЖК</a:t>
            </a:r>
          </a:p>
        </p:txBody>
      </p:sp>
      <p:sp>
        <p:nvSpPr>
          <p:cNvPr id="20" name="bridge-rule-2">
            <a:extLst xmlns:a="http://schemas.openxmlformats.org/drawingml/2006/main">
              <a:ext uri="{FF2B5EF4-FFF2-40B4-BE49-F238E27FC236}">
                <a16:creationId xmlns:a16="http://schemas.microsoft.com/office/drawing/2014/main" id="{AB8BE828-9F7B-4CB1-9E50-BD35A0A6A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81450"/>
            <a:ext cx="10668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5EC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D6412D-709F-4F4C-BF28-1DDC29881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95750"/>
            <a:ext cx="40005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B3FF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B3FF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84D105-FB3F-49EE-B1C5-CFF82D528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4095750"/>
            <a:ext cx="31432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0202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0202A"/>
                </a:solidFill>
                <a:latin typeface="Arial"/>
                <a:ea typeface="Arial"/>
                <a:cs typeface="Arial"/>
              </a:rPr>
              <a:t>Кабинет реферера</a:t>
            </a:r>
          </a:p>
        </p:txBody>
      </p:sp>
      <p:sp>
        <p:nvSpPr>
          <p:cNvPr id="23" name="bridge-dot-2">
            <a:extLst xmlns:a="http://schemas.openxmlformats.org/drawingml/2006/main">
              <a:ext uri="{FF2B5EF4-FFF2-40B4-BE49-F238E27FC236}">
                <a16:creationId xmlns:a16="http://schemas.microsoft.com/office/drawing/2014/main" id="{99CDB1D3-452F-4224-8656-FD62D767D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2100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B3FF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C0E4D5A-C221-4457-A1A0-EFE8FADA4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095750"/>
            <a:ext cx="62865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37381"/>
                </a:solidFill>
                <a:latin typeface="Arial"/>
                <a:ea typeface="Arial"/>
                <a:cs typeface="Arial"/>
              </a:rPr>
              <a:t>Участник сам видит ссылки, заявки и промоматериалы</a:t>
            </a:r>
          </a:p>
        </p:txBody>
      </p:sp>
      <p:sp>
        <p:nvSpPr>
          <p:cNvPr id="25" name="bridge-rule-3">
            <a:extLst xmlns:a="http://schemas.openxmlformats.org/drawingml/2006/main">
              <a:ext uri="{FF2B5EF4-FFF2-40B4-BE49-F238E27FC236}">
                <a16:creationId xmlns:a16="http://schemas.microsoft.com/office/drawing/2014/main" id="{480EDC13-23E8-4FA6-A725-F6B4BA5C6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00575"/>
            <a:ext cx="10668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5EC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FAFE00B-A41D-4243-A2A9-AC3DCF264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714875"/>
            <a:ext cx="40005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B3FF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B3FF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A156C66-7D9D-4058-A2A4-03472FCCA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4714875"/>
            <a:ext cx="31432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0202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0202A"/>
                </a:solidFill>
                <a:latin typeface="Arial"/>
                <a:ea typeface="Arial"/>
                <a:cs typeface="Arial"/>
              </a:rPr>
              <a:t>Согласия и защита форм</a:t>
            </a:r>
          </a:p>
        </p:txBody>
      </p:sp>
      <p:sp>
        <p:nvSpPr>
          <p:cNvPr id="28" name="bridge-dot-3">
            <a:extLst xmlns:a="http://schemas.openxmlformats.org/drawingml/2006/main">
              <a:ext uri="{FF2B5EF4-FFF2-40B4-BE49-F238E27FC236}">
                <a16:creationId xmlns:a16="http://schemas.microsoft.com/office/drawing/2014/main" id="{19095FA6-9FB7-462E-8668-01187988D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8291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B3FF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3F6B058-42AD-45B6-A958-53D1C0758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714875"/>
            <a:ext cx="62865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37381"/>
                </a:solidFill>
                <a:latin typeface="Arial"/>
                <a:ea typeface="Arial"/>
                <a:cs typeface="Arial"/>
              </a:rPr>
              <a:t>Меньше ручной фиксации и автоматических отправок</a:t>
            </a:r>
          </a:p>
        </p:txBody>
      </p:sp>
      <p:sp>
        <p:nvSpPr>
          <p:cNvPr id="30" name="bridge-rule-4">
            <a:extLst xmlns:a="http://schemas.openxmlformats.org/drawingml/2006/main">
              <a:ext uri="{FF2B5EF4-FFF2-40B4-BE49-F238E27FC236}">
                <a16:creationId xmlns:a16="http://schemas.microsoft.com/office/drawing/2014/main" id="{752E6F7E-5A26-4BE9-86B7-5373F74E3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219700"/>
            <a:ext cx="10668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3FF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1A738F2-2B95-44D2-AD23-D27DD7EC1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34000"/>
            <a:ext cx="40005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4B3FF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B3FFE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027863E-5546-4231-9A4E-06349D580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875" y="5334000"/>
            <a:ext cx="31432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0202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0202A"/>
                </a:solidFill>
                <a:latin typeface="Arial"/>
                <a:ea typeface="Arial"/>
                <a:cs typeface="Arial"/>
              </a:rPr>
              <a:t>Битрикс24 или кабинет REFGET</a:t>
            </a:r>
          </a:p>
        </p:txBody>
      </p:sp>
      <p:sp>
        <p:nvSpPr>
          <p:cNvPr id="33" name="bridge-dot-4">
            <a:extLst xmlns:a="http://schemas.openxmlformats.org/drawingml/2006/main">
              <a:ext uri="{FF2B5EF4-FFF2-40B4-BE49-F238E27FC236}">
                <a16:creationId xmlns:a16="http://schemas.microsoft.com/office/drawing/2014/main" id="{FF937A82-8491-4286-89BE-DC0A1EF73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54483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7FF3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FC58344-3689-42B5-BEAD-2A732ADEF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334000"/>
            <a:ext cx="62865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37381"/>
                </a:solidFill>
                <a:latin typeface="Arial"/>
                <a:ea typeface="Arial"/>
                <a:cs typeface="Arial"/>
              </a:rPr>
              <a:t>Программа не зависит от наличия Битрикс24</a:t>
            </a:r>
          </a:p>
        </p:txBody>
      </p:sp>
      <p:sp>
        <p:nvSpPr>
          <p:cNvPr id="35" name="business-link">
            <a:extLst xmlns:a="http://schemas.openxmlformats.org/drawingml/2006/main">
              <a:ext uri="{FF2B5EF4-FFF2-40B4-BE49-F238E27FC236}">
                <a16:creationId xmlns:a16="http://schemas.microsoft.com/office/drawing/2014/main" id="{C73E6AF8-0A36-4505-B97F-18E34FEFD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905500"/>
            <a:ext cx="106680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02A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5E34524-632A-4C4F-8F12-DD218C20D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981700"/>
            <a:ext cx="102489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ИТОГ: меньше ручного учёта  •  точная атрибуция  •  ещё один управляемый канал заявок</a:t>
            </a:r>
          </a:p>
        </p:txBody>
      </p:sp>
    </p:spTree>
    <p:extLst>
      <p:ext uri="{BB962C8B-B14F-4D97-AF65-F5344CB8AC3E}">
        <p14:creationId xmlns:p14="http://schemas.microsoft.com/office/powerpoint/2010/main" val="1753506849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05285EFD-19D6-419C-BA76-8C5EF1842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6F2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footer-site">
            <a:extLst xmlns:a="http://schemas.openxmlformats.org/drawingml/2006/main">
              <a:ext uri="{FF2B5EF4-FFF2-40B4-BE49-F238E27FC236}">
                <a16:creationId xmlns:a16="http://schemas.microsoft.com/office/drawing/2014/main" id="{B960E023-9704-488D-9391-1153550EC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7145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737381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737381"/>
                </a:solidFill>
                <a:latin typeface="Aptos"/>
                <a:ea typeface="Aptos"/>
                <a:cs typeface="Aptos"/>
              </a:rPr>
              <a:t>refget.ru</a:t>
            </a:r>
          </a:p>
        </p:txBody>
      </p:sp>
      <p:sp>
        <p:nvSpPr>
          <p:cNvPr id="3" name="footer-page">
            <a:extLst xmlns:a="http://schemas.openxmlformats.org/drawingml/2006/main">
              <a:ext uri="{FF2B5EF4-FFF2-40B4-BE49-F238E27FC236}">
                <a16:creationId xmlns:a16="http://schemas.microsoft.com/office/drawing/2014/main" id="{8F71BB52-A9EC-41BB-BD20-BBAF339FE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96050"/>
            <a:ext cx="3429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4B3FF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4B3FFE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4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0F4BDC9A-D9CB-48FB-A79D-BEE88EDEC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85725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FF3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465677C0-F27B-4CE8-9E76-64A04D7BB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6250"/>
            <a:ext cx="4095750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429D9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3429D9"/>
                </a:solidFill>
                <a:latin typeface="Aptos"/>
                <a:ea typeface="Aptos"/>
                <a:cs typeface="Aptos"/>
              </a:rPr>
              <a:t>ЗАПУСК</a:t>
            </a:r>
          </a:p>
        </p:txBody>
      </p:sp>
      <p:sp>
        <p:nvSpPr>
          <p:cNvPr id="6" name="claim-title">
            <a:extLst xmlns:a="http://schemas.openxmlformats.org/drawingml/2006/main">
              <a:ext uri="{FF2B5EF4-FFF2-40B4-BE49-F238E27FC236}">
                <a16:creationId xmlns:a16="http://schemas.microsoft.com/office/drawing/2014/main" id="{5F7BEDC9-3D8F-49FB-A032-0E34330B8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66775"/>
            <a:ext cx="106680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20202A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20202A"/>
                </a:solidFill>
                <a:latin typeface="Georgia"/>
                <a:ea typeface="Georgia"/>
                <a:cs typeface="Georgia"/>
              </a:rPr>
              <a:t>Готовая программа — за один рабочий день</a:t>
            </a:r>
          </a:p>
        </p:txBody>
      </p:sp>
      <p:sp>
        <p:nvSpPr>
          <p:cNvPr id="7" name="support-note">
            <a:extLst xmlns:a="http://schemas.openxmlformats.org/drawingml/2006/main">
              <a:ext uri="{FF2B5EF4-FFF2-40B4-BE49-F238E27FC236}">
                <a16:creationId xmlns:a16="http://schemas.microsoft.com/office/drawing/2014/main" id="{60E8B25C-F446-422B-8307-EC9A10CFC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9525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737381"/>
                </a:solidFill>
                <a:latin typeface="Arial"/>
                <a:ea typeface="Arial"/>
                <a:cs typeface="Arial"/>
              </a:rPr>
              <a:t>При наличии фида и документов путь до первой тестовой заявки укладывается в пять шагов.</a:t>
            </a:r>
          </a:p>
        </p:txBody>
      </p:sp>
      <p:sp>
        <p:nvSpPr>
          <p:cNvPr id="8" name="launch-baseline">
            <a:extLst xmlns:a="http://schemas.openxmlformats.org/drawingml/2006/main">
              <a:ext uri="{FF2B5EF4-FFF2-40B4-BE49-F238E27FC236}">
                <a16:creationId xmlns:a16="http://schemas.microsoft.com/office/drawing/2014/main" id="{16FB6684-1FDF-45E1-BADF-B7CDD2A05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24250"/>
            <a:ext cx="9906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02A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launch-0-circle">
            <a:extLst xmlns:a="http://schemas.openxmlformats.org/drawingml/2006/main">
              <a:ext uri="{FF2B5EF4-FFF2-40B4-BE49-F238E27FC236}">
                <a16:creationId xmlns:a16="http://schemas.microsoft.com/office/drawing/2014/main" id="{EC39D662-FE31-4503-8BD0-3AB2964C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18135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B3FF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launch-0-text">
            <a:extLst xmlns:a="http://schemas.openxmlformats.org/drawingml/2006/main">
              <a:ext uri="{FF2B5EF4-FFF2-40B4-BE49-F238E27FC236}">
                <a16:creationId xmlns:a16="http://schemas.microsoft.com/office/drawing/2014/main" id="{DF276ED2-E003-47B7-8358-9D4EB7E91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190875"/>
            <a:ext cx="685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1471F4-AF01-4A66-9698-F83615D5C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333625"/>
            <a:ext cx="12954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02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0202A"/>
                </a:solidFill>
                <a:latin typeface="Arial"/>
                <a:ea typeface="Arial"/>
                <a:cs typeface="Arial"/>
              </a:rPr>
              <a:t>Кабинет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C5D1AA-6FA1-45EA-9333-3426FBAB0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2647950"/>
            <a:ext cx="14478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125" b="0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37381"/>
                </a:solidFill>
                <a:latin typeface="Arial"/>
                <a:ea typeface="Arial"/>
                <a:cs typeface="Arial"/>
              </a:rPr>
              <a:t>учётная запись</a:t>
            </a:r>
          </a:p>
        </p:txBody>
      </p:sp>
      <p:sp>
        <p:nvSpPr>
          <p:cNvPr id="13" name="launch-1-circle">
            <a:extLst xmlns:a="http://schemas.openxmlformats.org/drawingml/2006/main">
              <a:ext uri="{FF2B5EF4-FFF2-40B4-BE49-F238E27FC236}">
                <a16:creationId xmlns:a16="http://schemas.microsoft.com/office/drawing/2014/main" id="{3AF80D6C-F9FD-4D16-91FF-9B61BE827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318135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B3FF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4" name="launch-1-text">
            <a:extLst xmlns:a="http://schemas.openxmlformats.org/drawingml/2006/main">
              <a:ext uri="{FF2B5EF4-FFF2-40B4-BE49-F238E27FC236}">
                <a16:creationId xmlns:a16="http://schemas.microsoft.com/office/drawing/2014/main" id="{16811734-13C9-402A-812C-6ECCB74D9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3190875"/>
            <a:ext cx="685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CC210B-BEB8-4F83-888A-C62A605E8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4095750"/>
            <a:ext cx="12954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02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0202A"/>
                </a:solidFill>
                <a:latin typeface="Arial"/>
                <a:ea typeface="Arial"/>
                <a:cs typeface="Arial"/>
              </a:rPr>
              <a:t>Объекты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8DE02B-CD9D-49CE-8F67-E3574E139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4429125"/>
            <a:ext cx="14478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125" b="0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37381"/>
                </a:solidFill>
                <a:latin typeface="Arial"/>
                <a:ea typeface="Arial"/>
                <a:cs typeface="Arial"/>
              </a:rPr>
              <a:t>загрузка фида</a:t>
            </a:r>
          </a:p>
        </p:txBody>
      </p:sp>
      <p:sp>
        <p:nvSpPr>
          <p:cNvPr id="17" name="launch-2-circle">
            <a:extLst xmlns:a="http://schemas.openxmlformats.org/drawingml/2006/main">
              <a:ext uri="{FF2B5EF4-FFF2-40B4-BE49-F238E27FC236}">
                <a16:creationId xmlns:a16="http://schemas.microsoft.com/office/drawing/2014/main" id="{1FC5448C-8E2F-4C60-AEFE-E062BF503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8135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B3FF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launch-2-text">
            <a:extLst xmlns:a="http://schemas.openxmlformats.org/drawingml/2006/main">
              <a:ext uri="{FF2B5EF4-FFF2-40B4-BE49-F238E27FC236}">
                <a16:creationId xmlns:a16="http://schemas.microsoft.com/office/drawing/2014/main" id="{59B41DCD-DDDF-4411-AF25-DE20AEB6A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90875"/>
            <a:ext cx="685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39F673-36E2-4D1A-81E1-B717CFE45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2333625"/>
            <a:ext cx="12954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02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0202A"/>
                </a:solidFill>
                <a:latin typeface="Arial"/>
                <a:ea typeface="Arial"/>
                <a:cs typeface="Arial"/>
              </a:rPr>
              <a:t>Документы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E229B3-6C0F-42E2-BB0F-00ABECD8D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2647950"/>
            <a:ext cx="14478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125" b="0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37381"/>
                </a:solidFill>
                <a:latin typeface="Arial"/>
                <a:ea typeface="Arial"/>
                <a:cs typeface="Arial"/>
              </a:rPr>
              <a:t>ссылки и согласия</a:t>
            </a:r>
          </a:p>
        </p:txBody>
      </p:sp>
      <p:sp>
        <p:nvSpPr>
          <p:cNvPr id="21" name="launch-3-circle">
            <a:extLst xmlns:a="http://schemas.openxmlformats.org/drawingml/2006/main">
              <a:ext uri="{FF2B5EF4-FFF2-40B4-BE49-F238E27FC236}">
                <a16:creationId xmlns:a16="http://schemas.microsoft.com/office/drawing/2014/main" id="{CD57A139-129A-4B82-943F-90AE0A6E3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318135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B3FF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2" name="launch-3-text">
            <a:extLst xmlns:a="http://schemas.openxmlformats.org/drawingml/2006/main">
              <a:ext uri="{FF2B5EF4-FFF2-40B4-BE49-F238E27FC236}">
                <a16:creationId xmlns:a16="http://schemas.microsoft.com/office/drawing/2014/main" id="{C41CE3F0-8485-4A70-AAE2-0EC434370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3190875"/>
            <a:ext cx="685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4831517-4318-4037-843F-7549FD8A8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075" y="4095750"/>
            <a:ext cx="12954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02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0202A"/>
                </a:solidFill>
                <a:latin typeface="Arial"/>
                <a:ea typeface="Arial"/>
                <a:cs typeface="Arial"/>
              </a:rPr>
              <a:t>Маршрут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FA5ED2B-2B66-402A-91B3-EA7DE940C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429125"/>
            <a:ext cx="14478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125" b="0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37381"/>
                </a:solidFill>
                <a:latin typeface="Arial"/>
                <a:ea typeface="Arial"/>
                <a:cs typeface="Arial"/>
              </a:rPr>
              <a:t>Битрикс24 / кабинет</a:t>
            </a:r>
          </a:p>
        </p:txBody>
      </p:sp>
      <p:sp>
        <p:nvSpPr>
          <p:cNvPr id="25" name="launch-4-circle">
            <a:extLst xmlns:a="http://schemas.openxmlformats.org/drawingml/2006/main">
              <a:ext uri="{FF2B5EF4-FFF2-40B4-BE49-F238E27FC236}">
                <a16:creationId xmlns:a16="http://schemas.microsoft.com/office/drawing/2014/main" id="{2D7E7CDC-256F-4D4E-A802-316B941BC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2625" y="318135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7FF3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6" name="launch-4-text">
            <a:extLst xmlns:a="http://schemas.openxmlformats.org/drawingml/2006/main">
              <a:ext uri="{FF2B5EF4-FFF2-40B4-BE49-F238E27FC236}">
                <a16:creationId xmlns:a16="http://schemas.microsoft.com/office/drawing/2014/main" id="{90E80BC1-85F5-47FE-83BA-1E5FFA851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2625" y="3190875"/>
            <a:ext cx="685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02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20202A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EF387F2-CB10-47B9-BFF8-F9D880092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7825" y="2333625"/>
            <a:ext cx="12954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02A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0202A"/>
                </a:solidFill>
                <a:latin typeface="Arial"/>
                <a:ea typeface="Arial"/>
                <a:cs typeface="Arial"/>
              </a:rPr>
              <a:t>Проверка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A4B8224-CC87-42E7-B8D2-284AC669A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647950"/>
            <a:ext cx="14478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125" b="0">
                <a:solidFill>
                  <a:srgbClr val="73738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737381"/>
                </a:solidFill>
                <a:latin typeface="Arial"/>
                <a:ea typeface="Arial"/>
                <a:cs typeface="Arial"/>
              </a:rPr>
              <a:t>первая заявка</a:t>
            </a:r>
          </a:p>
        </p:txBody>
      </p:sp>
      <p:sp>
        <p:nvSpPr>
          <p:cNvPr id="29" name="launch-result">
            <a:extLst xmlns:a="http://schemas.openxmlformats.org/drawingml/2006/main">
              <a:ext uri="{FF2B5EF4-FFF2-40B4-BE49-F238E27FC236}">
                <a16:creationId xmlns:a16="http://schemas.microsoft.com/office/drawing/2014/main" id="{0C562480-A1B4-4601-8D32-80F93BDBA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5286375"/>
            <a:ext cx="2619375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FF3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5C4E1FB-2B8B-410B-A23F-FF130CD19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429250"/>
            <a:ext cx="2143125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02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0202A"/>
                </a:solidFill>
                <a:latin typeface="Arial"/>
                <a:ea typeface="Arial"/>
                <a:cs typeface="Arial"/>
              </a:rPr>
              <a:t>СТАРТ ПРОГРАММЫ</a:t>
            </a:r>
          </a:p>
        </p:txBody>
      </p:sp>
    </p:spTree>
    <p:extLst>
      <p:ext uri="{BB962C8B-B14F-4D97-AF65-F5344CB8AC3E}">
        <p14:creationId xmlns:p14="http://schemas.microsoft.com/office/powerpoint/2010/main" val="1831441718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48011BD3-B6AB-418F-8064-10A3BC23B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02A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footer-site">
            <a:extLst xmlns:a="http://schemas.openxmlformats.org/drawingml/2006/main">
              <a:ext uri="{FF2B5EF4-FFF2-40B4-BE49-F238E27FC236}">
                <a16:creationId xmlns:a16="http://schemas.microsoft.com/office/drawing/2014/main" id="{05A6F688-C46B-41E7-9F49-32C76E2DB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17145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B9B7C3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B9B7C3"/>
                </a:solidFill>
                <a:latin typeface="Aptos"/>
                <a:ea typeface="Aptos"/>
                <a:cs typeface="Aptos"/>
              </a:rPr>
              <a:t>refget.ru</a:t>
            </a:r>
          </a:p>
        </p:txBody>
      </p:sp>
      <p:sp>
        <p:nvSpPr>
          <p:cNvPr id="3" name="footer-page">
            <a:extLst xmlns:a="http://schemas.openxmlformats.org/drawingml/2006/main">
              <a:ext uri="{FF2B5EF4-FFF2-40B4-BE49-F238E27FC236}">
                <a16:creationId xmlns:a16="http://schemas.microsoft.com/office/drawing/2014/main" id="{5D21B0DF-C315-476A-BDFE-B89102E5E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96050"/>
            <a:ext cx="3429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D7FF3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D7FF3E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4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76A4F9C4-AA2A-47E5-B0DC-71D51DE60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"/>
            <a:ext cx="85725" cy="85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FF3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186D884F-ED68-449E-9979-019D712FE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6250"/>
            <a:ext cx="4095750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E5E3EA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E5E3EA"/>
                </a:solidFill>
                <a:latin typeface="Aptos"/>
                <a:ea typeface="Aptos"/>
                <a:cs typeface="Aptos"/>
              </a:rPr>
              <a:t>СЛЕДУЮЩИЙ ШАГ</a:t>
            </a:r>
          </a:p>
        </p:txBody>
      </p:sp>
      <p:sp>
        <p:nvSpPr>
          <p:cNvPr id="6" name="claim-title">
            <a:extLst xmlns:a="http://schemas.openxmlformats.org/drawingml/2006/main">
              <a:ext uri="{FF2B5EF4-FFF2-40B4-BE49-F238E27FC236}">
                <a16:creationId xmlns:a16="http://schemas.microsoft.com/office/drawing/2014/main" id="{2CA03E73-42CC-4D90-885C-CA732E1BD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0125"/>
            <a:ext cx="106680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405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Начните с бесплатного пилота</a:t>
            </a:r>
          </a:p>
        </p:txBody>
      </p:sp>
      <p:sp>
        <p:nvSpPr>
          <p:cNvPr id="7" name="support-note">
            <a:extLst xmlns:a="http://schemas.openxmlformats.org/drawingml/2006/main">
              <a:ext uri="{FF2B5EF4-FFF2-40B4-BE49-F238E27FC236}">
                <a16:creationId xmlns:a16="http://schemas.microsoft.com/office/drawing/2014/main" id="{B3886860-ABCE-4037-8175-217FA7BF6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942975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C8C6D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C8C6D0"/>
                </a:solidFill>
                <a:latin typeface="Arial"/>
                <a:ea typeface="Arial"/>
                <a:cs typeface="Arial"/>
              </a:rPr>
              <a:t>Проверьте механику программы на своих объектах до платного подключения — без выдуманных тарифов и долгого внедрения.</a:t>
            </a:r>
          </a:p>
        </p:txBody>
      </p:sp>
      <p:sp>
        <p:nvSpPr>
          <p:cNvPr id="8" name="next-baseline">
            <a:extLst xmlns:a="http://schemas.openxmlformats.org/drawingml/2006/main">
              <a:ext uri="{FF2B5EF4-FFF2-40B4-BE49-F238E27FC236}">
                <a16:creationId xmlns:a16="http://schemas.microsoft.com/office/drawing/2014/main" id="{62C424BC-136E-4952-9702-6FE111243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0"/>
            <a:ext cx="109728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3FF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next-0-circle">
            <a:extLst xmlns:a="http://schemas.openxmlformats.org/drawingml/2006/main">
              <a:ext uri="{FF2B5EF4-FFF2-40B4-BE49-F238E27FC236}">
                <a16:creationId xmlns:a16="http://schemas.microsoft.com/office/drawing/2014/main" id="{B7AF3462-2583-4DA0-8CFA-F3BE08EC2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B3FF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next-0-text">
            <a:extLst xmlns:a="http://schemas.openxmlformats.org/drawingml/2006/main">
              <a:ext uri="{FF2B5EF4-FFF2-40B4-BE49-F238E27FC236}">
                <a16:creationId xmlns:a16="http://schemas.microsoft.com/office/drawing/2014/main" id="{99A87F0A-0289-4AD3-BA96-8024F0660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59055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08891B-CC08-407D-8A3B-684E51CE6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300037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Короткая встреча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C1449C-FB2B-49F8-B7DF-37E9AFD85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57650"/>
            <a:ext cx="29527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DBAC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DBAC7"/>
                </a:solidFill>
                <a:latin typeface="Arial"/>
                <a:ea typeface="Arial"/>
                <a:cs typeface="Arial"/>
              </a:rPr>
              <a:t>уточняем работу отдела продаж</a:t>
            </a:r>
          </a:p>
        </p:txBody>
      </p:sp>
      <p:sp>
        <p:nvSpPr>
          <p:cNvPr id="13" name="next-1-circle">
            <a:extLst xmlns:a="http://schemas.openxmlformats.org/drawingml/2006/main">
              <a:ext uri="{FF2B5EF4-FFF2-40B4-BE49-F238E27FC236}">
                <a16:creationId xmlns:a16="http://schemas.microsoft.com/office/drawing/2014/main" id="{C74EB6ED-A5DF-4B15-A289-928FF6518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78130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B3FF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4" name="next-1-text">
            <a:extLst xmlns:a="http://schemas.openxmlformats.org/drawingml/2006/main">
              <a:ext uri="{FF2B5EF4-FFF2-40B4-BE49-F238E27FC236}">
                <a16:creationId xmlns:a16="http://schemas.microsoft.com/office/drawing/2014/main" id="{BE2F04F6-5481-4E12-B08D-664B9B543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790825"/>
            <a:ext cx="59055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A6628A-513D-42A7-AC5B-95C4B2EB1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619500"/>
            <a:ext cx="300037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Настройка пилота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C417F0-44AD-45D7-AAB6-E09538D91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057650"/>
            <a:ext cx="29527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DBAC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DBAC7"/>
                </a:solidFill>
                <a:latin typeface="Arial"/>
                <a:ea typeface="Arial"/>
                <a:cs typeface="Arial"/>
              </a:rPr>
              <a:t>подключаем объекты и формы</a:t>
            </a:r>
          </a:p>
        </p:txBody>
      </p:sp>
      <p:sp>
        <p:nvSpPr>
          <p:cNvPr id="17" name="next-2-circle">
            <a:extLst xmlns:a="http://schemas.openxmlformats.org/drawingml/2006/main">
              <a:ext uri="{FF2B5EF4-FFF2-40B4-BE49-F238E27FC236}">
                <a16:creationId xmlns:a16="http://schemas.microsoft.com/office/drawing/2014/main" id="{0E39B34C-B898-40D3-BF8E-CC29D51D8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781300"/>
            <a:ext cx="590550" cy="590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7FF3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next-2-text">
            <a:extLst xmlns:a="http://schemas.openxmlformats.org/drawingml/2006/main">
              <a:ext uri="{FF2B5EF4-FFF2-40B4-BE49-F238E27FC236}">
                <a16:creationId xmlns:a16="http://schemas.microsoft.com/office/drawing/2014/main" id="{9AB7E15A-3B1B-44F8-ACC1-C8333ECED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790825"/>
            <a:ext cx="59055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20202A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20202A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0AD6FA-7E73-4D85-9294-E1A4B9916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619500"/>
            <a:ext cx="3000375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Решение по запуску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A43E7A-31A3-42A2-9C62-BF8216CED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057650"/>
            <a:ext cx="29527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DBAC7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DBAC7"/>
                </a:solidFill>
                <a:latin typeface="Arial"/>
                <a:ea typeface="Arial"/>
                <a:cs typeface="Arial"/>
              </a:rPr>
              <a:t>условия фиксируются в счёте</a:t>
            </a:r>
          </a:p>
        </p:txBody>
      </p:sp>
      <p:sp>
        <p:nvSpPr>
          <p:cNvPr id="21" name="contact-strip">
            <a:extLst xmlns:a="http://schemas.openxmlformats.org/drawingml/2006/main">
              <a:ext uri="{FF2B5EF4-FFF2-40B4-BE49-F238E27FC236}">
                <a16:creationId xmlns:a16="http://schemas.microsoft.com/office/drawing/2014/main" id="{2A63BFC5-0C45-4DF7-8C7D-93CB4A8D2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0"/>
            <a:ext cx="695325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FF3E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61575F-F09F-4F63-85D3-FD3C0765C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43525"/>
            <a:ext cx="64770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02A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20202A"/>
                </a:solidFill>
                <a:latin typeface="Arial"/>
                <a:ea typeface="Arial"/>
                <a:cs typeface="Arial"/>
              </a:rPr>
              <a:t>refget.ru   •   hello@refget.ru   •   t.me/slsrnko</a:t>
            </a:r>
          </a:p>
        </p:txBody>
      </p:sp>
      <p:sp>
        <p:nvSpPr>
          <p:cNvPr id="23" name="commercial-note">
            <a:extLst xmlns:a="http://schemas.openxmlformats.org/drawingml/2006/main">
              <a:ext uri="{FF2B5EF4-FFF2-40B4-BE49-F238E27FC236}">
                <a16:creationId xmlns:a16="http://schemas.microsoft.com/office/drawing/2014/main" id="{298D6A67-DFB7-4CB8-8BDF-4B8231F8D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5238750"/>
            <a:ext cx="33337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C8C6D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C8C6D0"/>
                </a:solidFill>
                <a:latin typeface="Arial"/>
                <a:ea typeface="Arial"/>
                <a:cs typeface="Arial"/>
              </a:rPr>
              <a:t>Стоимость и оплачиваемый период согласуются индивидуально. НДС не облагается.</a:t>
            </a:r>
          </a:p>
        </p:txBody>
      </p:sp>
    </p:spTree>
    <p:extLst>
      <p:ext uri="{BB962C8B-B14F-4D97-AF65-F5344CB8AC3E}">
        <p14:creationId xmlns:p14="http://schemas.microsoft.com/office/powerpoint/2010/main" val="15885416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2026-09-25T15:00:22.9200000Z</dcterms:created>
  <dcterms:modified xsi:type="dcterms:W3CDTF">2026-09-25T15:00:22.9200000Z</dcterms:modified>
</coreProperties>
</file>